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79" r:id="rId2"/>
  </p:sldMasterIdLst>
  <p:notesMasterIdLst>
    <p:notesMasterId r:id="rId67"/>
  </p:notesMasterIdLst>
  <p:handoutMasterIdLst>
    <p:handoutMasterId r:id="rId68"/>
  </p:handoutMasterIdLst>
  <p:sldIdLst>
    <p:sldId id="501" r:id="rId3"/>
    <p:sldId id="663" r:id="rId4"/>
    <p:sldId id="654" r:id="rId5"/>
    <p:sldId id="655" r:id="rId6"/>
    <p:sldId id="656" r:id="rId7"/>
    <p:sldId id="657" r:id="rId8"/>
    <p:sldId id="658" r:id="rId9"/>
    <p:sldId id="659" r:id="rId10"/>
    <p:sldId id="660" r:id="rId11"/>
    <p:sldId id="661" r:id="rId12"/>
    <p:sldId id="662" r:id="rId13"/>
    <p:sldId id="664" r:id="rId14"/>
    <p:sldId id="665" r:id="rId15"/>
    <p:sldId id="666" r:id="rId16"/>
    <p:sldId id="667" r:id="rId17"/>
    <p:sldId id="668" r:id="rId18"/>
    <p:sldId id="669" r:id="rId19"/>
    <p:sldId id="670" r:id="rId20"/>
    <p:sldId id="671" r:id="rId21"/>
    <p:sldId id="672" r:id="rId22"/>
    <p:sldId id="673" r:id="rId23"/>
    <p:sldId id="674" r:id="rId24"/>
    <p:sldId id="675" r:id="rId25"/>
    <p:sldId id="677" r:id="rId26"/>
    <p:sldId id="678" r:id="rId27"/>
    <p:sldId id="679" r:id="rId28"/>
    <p:sldId id="680" r:id="rId29"/>
    <p:sldId id="681" r:id="rId30"/>
    <p:sldId id="682" r:id="rId31"/>
    <p:sldId id="683" r:id="rId32"/>
    <p:sldId id="684" r:id="rId33"/>
    <p:sldId id="685" r:id="rId34"/>
    <p:sldId id="686" r:id="rId35"/>
    <p:sldId id="687" r:id="rId36"/>
    <p:sldId id="688" r:id="rId37"/>
    <p:sldId id="689" r:id="rId38"/>
    <p:sldId id="691" r:id="rId39"/>
    <p:sldId id="692" r:id="rId40"/>
    <p:sldId id="693" r:id="rId41"/>
    <p:sldId id="694" r:id="rId42"/>
    <p:sldId id="695" r:id="rId43"/>
    <p:sldId id="696" r:id="rId44"/>
    <p:sldId id="697" r:id="rId45"/>
    <p:sldId id="698" r:id="rId46"/>
    <p:sldId id="699" r:id="rId47"/>
    <p:sldId id="700" r:id="rId48"/>
    <p:sldId id="701" r:id="rId49"/>
    <p:sldId id="702" r:id="rId50"/>
    <p:sldId id="703" r:id="rId51"/>
    <p:sldId id="704" r:id="rId52"/>
    <p:sldId id="705" r:id="rId53"/>
    <p:sldId id="706" r:id="rId54"/>
    <p:sldId id="707" r:id="rId55"/>
    <p:sldId id="708" r:id="rId56"/>
    <p:sldId id="709" r:id="rId57"/>
    <p:sldId id="711" r:id="rId58"/>
    <p:sldId id="719" r:id="rId59"/>
    <p:sldId id="712" r:id="rId60"/>
    <p:sldId id="713" r:id="rId61"/>
    <p:sldId id="714" r:id="rId62"/>
    <p:sldId id="715" r:id="rId63"/>
    <p:sldId id="716" r:id="rId64"/>
    <p:sldId id="717" r:id="rId65"/>
    <p:sldId id="718" r:id="rId66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CC"/>
    <a:srgbClr val="FF9999"/>
    <a:srgbClr val="CCFFCC"/>
    <a:srgbClr val="3399FF"/>
    <a:srgbClr val="9C9BA3"/>
    <a:srgbClr val="996633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8" autoAdjust="0"/>
    <p:restoredTop sz="93514" autoAdjust="0"/>
  </p:normalViewPr>
  <p:slideViewPr>
    <p:cSldViewPr snapToGrid="0">
      <p:cViewPr>
        <p:scale>
          <a:sx n="118" d="100"/>
          <a:sy n="118" d="100"/>
        </p:scale>
        <p:origin x="-143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72"/>
    </p:cViewPr>
  </p:sorterViewPr>
  <p:notesViewPr>
    <p:cSldViewPr snapToGrid="0">
      <p:cViewPr varScale="1">
        <p:scale>
          <a:sx n="103" d="100"/>
          <a:sy n="103" d="100"/>
        </p:scale>
        <p:origin x="-2508" y="-96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211C13A-E1C5-4061-B46F-BAC6DC0726D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5527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6310CAF-CE29-447E-9E04-5F28250F8A3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24728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2610068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8110090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7410210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1" y="1335025"/>
            <a:ext cx="9147403" cy="4084204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31396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79091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9777 h 3366128"/>
              <a:gd name="connsiteX1" fmla="*/ 2660904 w 9162288"/>
              <a:gd name="connsiteY1" fmla="*/ 102736 h 3366128"/>
              <a:gd name="connsiteX2" fmla="*/ 6595872 w 9162288"/>
              <a:gd name="connsiteY2" fmla="*/ 916196 h 3366128"/>
              <a:gd name="connsiteX3" fmla="*/ 9162288 w 9162288"/>
              <a:gd name="connsiteY3" fmla="*/ 388175 h 3366128"/>
              <a:gd name="connsiteX4" fmla="*/ 9153144 w 9162288"/>
              <a:gd name="connsiteY4" fmla="*/ 2919088 h 3366128"/>
              <a:gd name="connsiteX5" fmla="*/ 6995160 w 9162288"/>
              <a:gd name="connsiteY5" fmla="*/ 3303136 h 3366128"/>
              <a:gd name="connsiteX6" fmla="*/ 3279648 w 9162288"/>
              <a:gd name="connsiteY6" fmla="*/ 2541136 h 3366128"/>
              <a:gd name="connsiteX7" fmla="*/ 18288 w 9162288"/>
              <a:gd name="connsiteY7" fmla="*/ 3193408 h 3366128"/>
              <a:gd name="connsiteX8" fmla="*/ 0 w 9162288"/>
              <a:gd name="connsiteY8" fmla="*/ 299777 h 3366128"/>
              <a:gd name="connsiteX0" fmla="*/ 0 w 9162288"/>
              <a:gd name="connsiteY0" fmla="*/ 181676 h 3248027"/>
              <a:gd name="connsiteX1" fmla="*/ 2727960 w 9162288"/>
              <a:gd name="connsiteY1" fmla="*/ 102736 h 3248027"/>
              <a:gd name="connsiteX2" fmla="*/ 6595872 w 9162288"/>
              <a:gd name="connsiteY2" fmla="*/ 798095 h 3248027"/>
              <a:gd name="connsiteX3" fmla="*/ 9162288 w 9162288"/>
              <a:gd name="connsiteY3" fmla="*/ 270074 h 3248027"/>
              <a:gd name="connsiteX4" fmla="*/ 9153144 w 9162288"/>
              <a:gd name="connsiteY4" fmla="*/ 2800987 h 3248027"/>
              <a:gd name="connsiteX5" fmla="*/ 6995160 w 9162288"/>
              <a:gd name="connsiteY5" fmla="*/ 3185035 h 3248027"/>
              <a:gd name="connsiteX6" fmla="*/ 3279648 w 9162288"/>
              <a:gd name="connsiteY6" fmla="*/ 2423035 h 3248027"/>
              <a:gd name="connsiteX7" fmla="*/ 18288 w 9162288"/>
              <a:gd name="connsiteY7" fmla="*/ 3075307 h 3248027"/>
              <a:gd name="connsiteX8" fmla="*/ 0 w 9162288"/>
              <a:gd name="connsiteY8" fmla="*/ 181676 h 3248027"/>
              <a:gd name="connsiteX0" fmla="*/ 0 w 9162288"/>
              <a:gd name="connsiteY0" fmla="*/ 155448 h 3221799"/>
              <a:gd name="connsiteX1" fmla="*/ 2727960 w 9162288"/>
              <a:gd name="connsiteY1" fmla="*/ 76508 h 3221799"/>
              <a:gd name="connsiteX2" fmla="*/ 6595872 w 9162288"/>
              <a:gd name="connsiteY2" fmla="*/ 771867 h 3221799"/>
              <a:gd name="connsiteX3" fmla="*/ 9162288 w 9162288"/>
              <a:gd name="connsiteY3" fmla="*/ 243846 h 3221799"/>
              <a:gd name="connsiteX4" fmla="*/ 9153144 w 9162288"/>
              <a:gd name="connsiteY4" fmla="*/ 2774759 h 3221799"/>
              <a:gd name="connsiteX5" fmla="*/ 6995160 w 9162288"/>
              <a:gd name="connsiteY5" fmla="*/ 3158807 h 3221799"/>
              <a:gd name="connsiteX6" fmla="*/ 3279648 w 9162288"/>
              <a:gd name="connsiteY6" fmla="*/ 2396807 h 3221799"/>
              <a:gd name="connsiteX7" fmla="*/ 18288 w 9162288"/>
              <a:gd name="connsiteY7" fmla="*/ 3049079 h 3221799"/>
              <a:gd name="connsiteX8" fmla="*/ 0 w 9162288"/>
              <a:gd name="connsiteY8" fmla="*/ 155448 h 3221799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3279648 w 9162288"/>
              <a:gd name="connsiteY6" fmla="*/ 2382153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43297"/>
              <a:gd name="connsiteX1" fmla="*/ 2828544 w 9162288"/>
              <a:gd name="connsiteY1" fmla="*/ 80024 h 3043297"/>
              <a:gd name="connsiteX2" fmla="*/ 6595872 w 9162288"/>
              <a:gd name="connsiteY2" fmla="*/ 757213 h 3043297"/>
              <a:gd name="connsiteX3" fmla="*/ 9162288 w 9162288"/>
              <a:gd name="connsiteY3" fmla="*/ 229192 h 3043297"/>
              <a:gd name="connsiteX4" fmla="*/ 9153144 w 9162288"/>
              <a:gd name="connsiteY4" fmla="*/ 2760105 h 3043297"/>
              <a:gd name="connsiteX5" fmla="*/ 6690360 w 9162288"/>
              <a:gd name="connsiteY5" fmla="*/ 2746696 h 3043297"/>
              <a:gd name="connsiteX6" fmla="*/ 2865120 w 9162288"/>
              <a:gd name="connsiteY6" fmla="*/ 2307204 h 3043297"/>
              <a:gd name="connsiteX7" fmla="*/ 1619 w 9162288"/>
              <a:gd name="connsiteY7" fmla="*/ 3043297 h 3043297"/>
              <a:gd name="connsiteX8" fmla="*/ 0 w 9162288"/>
              <a:gd name="connsiteY8" fmla="*/ 140794 h 3043297"/>
              <a:gd name="connsiteX0" fmla="*/ 0 w 9153144"/>
              <a:gd name="connsiteY0" fmla="*/ 140794 h 3043297"/>
              <a:gd name="connsiteX1" fmla="*/ 2828544 w 9153144"/>
              <a:gd name="connsiteY1" fmla="*/ 80024 h 3043297"/>
              <a:gd name="connsiteX2" fmla="*/ 6595872 w 9153144"/>
              <a:gd name="connsiteY2" fmla="*/ 757213 h 3043297"/>
              <a:gd name="connsiteX3" fmla="*/ 9144533 w 9153144"/>
              <a:gd name="connsiteY3" fmla="*/ 230295 h 3043297"/>
              <a:gd name="connsiteX4" fmla="*/ 9153144 w 9153144"/>
              <a:gd name="connsiteY4" fmla="*/ 2760105 h 3043297"/>
              <a:gd name="connsiteX5" fmla="*/ 6690360 w 9153144"/>
              <a:gd name="connsiteY5" fmla="*/ 2746696 h 3043297"/>
              <a:gd name="connsiteX6" fmla="*/ 2865120 w 9153144"/>
              <a:gd name="connsiteY6" fmla="*/ 2307204 h 3043297"/>
              <a:gd name="connsiteX7" fmla="*/ 1619 w 9153144"/>
              <a:gd name="connsiteY7" fmla="*/ 3043297 h 3043297"/>
              <a:gd name="connsiteX8" fmla="*/ 0 w 9153144"/>
              <a:gd name="connsiteY8" fmla="*/ 140794 h 3043297"/>
              <a:gd name="connsiteX0" fmla="*/ 0 w 9147403"/>
              <a:gd name="connsiteY0" fmla="*/ 140794 h 3043297"/>
              <a:gd name="connsiteX1" fmla="*/ 2828544 w 9147403"/>
              <a:gd name="connsiteY1" fmla="*/ 80024 h 3043297"/>
              <a:gd name="connsiteX2" fmla="*/ 6595872 w 9147403"/>
              <a:gd name="connsiteY2" fmla="*/ 757213 h 3043297"/>
              <a:gd name="connsiteX3" fmla="*/ 9144533 w 9147403"/>
              <a:gd name="connsiteY3" fmla="*/ 230295 h 3043297"/>
              <a:gd name="connsiteX4" fmla="*/ 9141307 w 9147403"/>
              <a:gd name="connsiteY4" fmla="*/ 2761208 h 3043297"/>
              <a:gd name="connsiteX5" fmla="*/ 6690360 w 9147403"/>
              <a:gd name="connsiteY5" fmla="*/ 2746696 h 3043297"/>
              <a:gd name="connsiteX6" fmla="*/ 2865120 w 9147403"/>
              <a:gd name="connsiteY6" fmla="*/ 2307204 h 3043297"/>
              <a:gd name="connsiteX7" fmla="*/ 1619 w 9147403"/>
              <a:gd name="connsiteY7" fmla="*/ 3043297 h 3043297"/>
              <a:gd name="connsiteX8" fmla="*/ 0 w 9147403"/>
              <a:gd name="connsiteY8" fmla="*/ 140794 h 30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403" h="3043297">
                <a:moveTo>
                  <a:pt x="0" y="140794"/>
                </a:moveTo>
                <a:cubicBezTo>
                  <a:pt x="784860" y="19414"/>
                  <a:pt x="1778000" y="0"/>
                  <a:pt x="2828544" y="80024"/>
                </a:cubicBezTo>
                <a:cubicBezTo>
                  <a:pt x="3879088" y="160048"/>
                  <a:pt x="5543207" y="732168"/>
                  <a:pt x="6595872" y="757213"/>
                </a:cubicBezTo>
                <a:cubicBezTo>
                  <a:pt x="7648537" y="782258"/>
                  <a:pt x="8376437" y="535486"/>
                  <a:pt x="9144533" y="230295"/>
                </a:cubicBezTo>
                <a:cubicBezTo>
                  <a:pt x="9147403" y="1073565"/>
                  <a:pt x="9138437" y="1917938"/>
                  <a:pt x="9141307" y="2761208"/>
                </a:cubicBezTo>
                <a:cubicBezTo>
                  <a:pt x="8237575" y="2914438"/>
                  <a:pt x="7736391" y="2822363"/>
                  <a:pt x="6690360" y="2746696"/>
                </a:cubicBezTo>
                <a:cubicBezTo>
                  <a:pt x="5644329" y="2671029"/>
                  <a:pt x="3979910" y="2257771"/>
                  <a:pt x="2865120" y="2307204"/>
                </a:cubicBezTo>
                <a:cubicBezTo>
                  <a:pt x="1750330" y="2356637"/>
                  <a:pt x="734663" y="2709091"/>
                  <a:pt x="1619" y="3043297"/>
                </a:cubicBezTo>
                <a:cubicBezTo>
                  <a:pt x="1079" y="2075796"/>
                  <a:pt x="540" y="1108295"/>
                  <a:pt x="0" y="140794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382" y="1728216"/>
            <a:ext cx="9144647" cy="3309112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381 w 9153525"/>
              <a:gd name="connsiteY0" fmla="*/ 310896 h 3309112"/>
              <a:gd name="connsiteX1" fmla="*/ 2652141 w 9153525"/>
              <a:gd name="connsiteY1" fmla="*/ 45720 h 3309112"/>
              <a:gd name="connsiteX2" fmla="*/ 6986397 w 9153525"/>
              <a:gd name="connsiteY2" fmla="*/ 804672 h 3309112"/>
              <a:gd name="connsiteX3" fmla="*/ 9153525 w 9153525"/>
              <a:gd name="connsiteY3" fmla="*/ 283464 h 3309112"/>
              <a:gd name="connsiteX4" fmla="*/ 9144381 w 9153525"/>
              <a:gd name="connsiteY4" fmla="*/ 2862072 h 3309112"/>
              <a:gd name="connsiteX5" fmla="*/ 6986397 w 9153525"/>
              <a:gd name="connsiteY5" fmla="*/ 3246120 h 3309112"/>
              <a:gd name="connsiteX6" fmla="*/ 3270885 w 9153525"/>
              <a:gd name="connsiteY6" fmla="*/ 2484120 h 3309112"/>
              <a:gd name="connsiteX7" fmla="*/ 0 w 9153525"/>
              <a:gd name="connsiteY7" fmla="*/ 3143536 h 3309112"/>
              <a:gd name="connsiteX8" fmla="*/ 381 w 9153525"/>
              <a:gd name="connsiteY8" fmla="*/ 310896 h 3309112"/>
              <a:gd name="connsiteX0" fmla="*/ 381 w 9144647"/>
              <a:gd name="connsiteY0" fmla="*/ 310896 h 3309112"/>
              <a:gd name="connsiteX1" fmla="*/ 2652141 w 9144647"/>
              <a:gd name="connsiteY1" fmla="*/ 45720 h 3309112"/>
              <a:gd name="connsiteX2" fmla="*/ 6986397 w 9144647"/>
              <a:gd name="connsiteY2" fmla="*/ 804672 h 3309112"/>
              <a:gd name="connsiteX3" fmla="*/ 9144647 w 9144647"/>
              <a:gd name="connsiteY3" fmla="*/ 290862 h 3309112"/>
              <a:gd name="connsiteX4" fmla="*/ 9144381 w 9144647"/>
              <a:gd name="connsiteY4" fmla="*/ 2862072 h 3309112"/>
              <a:gd name="connsiteX5" fmla="*/ 6986397 w 9144647"/>
              <a:gd name="connsiteY5" fmla="*/ 3246120 h 3309112"/>
              <a:gd name="connsiteX6" fmla="*/ 3270885 w 9144647"/>
              <a:gd name="connsiteY6" fmla="*/ 2484120 h 3309112"/>
              <a:gd name="connsiteX7" fmla="*/ 0 w 9144647"/>
              <a:gd name="connsiteY7" fmla="*/ 3143536 h 3309112"/>
              <a:gd name="connsiteX8" fmla="*/ 381 w 9144647"/>
              <a:gd name="connsiteY8" fmla="*/ 310896 h 33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647" h="3309112">
                <a:moveTo>
                  <a:pt x="381" y="310896"/>
                </a:moveTo>
                <a:cubicBezTo>
                  <a:pt x="779145" y="155448"/>
                  <a:pt x="1484757" y="0"/>
                  <a:pt x="2652141" y="45720"/>
                </a:cubicBezTo>
                <a:cubicBezTo>
                  <a:pt x="3819525" y="91440"/>
                  <a:pt x="5904313" y="763815"/>
                  <a:pt x="6986397" y="804672"/>
                </a:cubicBezTo>
                <a:cubicBezTo>
                  <a:pt x="8068481" y="845529"/>
                  <a:pt x="8437511" y="566706"/>
                  <a:pt x="9144647" y="290862"/>
                </a:cubicBezTo>
                <a:cubicBezTo>
                  <a:pt x="9144558" y="1147932"/>
                  <a:pt x="9144470" y="2005002"/>
                  <a:pt x="9144381" y="2862072"/>
                </a:cubicBezTo>
                <a:cubicBezTo>
                  <a:pt x="8450961" y="3142488"/>
                  <a:pt x="7965313" y="3309112"/>
                  <a:pt x="6986397" y="3246120"/>
                </a:cubicBezTo>
                <a:cubicBezTo>
                  <a:pt x="6007481" y="3183128"/>
                  <a:pt x="4435284" y="2501217"/>
                  <a:pt x="3270885" y="2484120"/>
                </a:cubicBezTo>
                <a:cubicBezTo>
                  <a:pt x="2106486" y="2467023"/>
                  <a:pt x="830580" y="2857024"/>
                  <a:pt x="0" y="3143536"/>
                </a:cubicBezTo>
                <a:lnTo>
                  <a:pt x="381" y="3108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699248" y="1298448"/>
            <a:ext cx="987552" cy="9875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013448" y="1929384"/>
            <a:ext cx="512064" cy="51206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685800" y="4114800"/>
            <a:ext cx="1216152" cy="12161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21792" y="2212847"/>
            <a:ext cx="7927848" cy="2203704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486400"/>
            <a:ext cx="64008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0B603C-9958-4788-B498-1B9296F86C0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7387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801368"/>
            <a:ext cx="8229600" cy="452628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>
              <a:defRPr sz="1800"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>
              <a:defRPr sz="1600"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>
              <a:defRPr sz="1400"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>
              <a:defRPr sz="1400"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Oval 6"/>
          <p:cNvSpPr/>
          <p:nvPr/>
        </p:nvSpPr>
        <p:spPr bwMode="gray">
          <a:xfrm>
            <a:off x="8165592" y="667512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882128" y="1353312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MD개성체" panose="02020603020101020101" pitchFamily="18" charset="-127"/>
                <a:ea typeface="MD개성체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13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0" y="42672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 bwMode="invGray">
          <a:xfrm>
            <a:off x="-52" y="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14528" y="4596192"/>
                  <a:pt x="1857799" y="4264120"/>
                  <a:pt x="2980996" y="4236720"/>
                </a:cubicBezTo>
                <a:cubicBezTo>
                  <a:pt x="4104193" y="4209320"/>
                  <a:pt x="5900665" y="4503309"/>
                  <a:pt x="6739180" y="4593336"/>
                </a:cubicBezTo>
                <a:cubicBezTo>
                  <a:pt x="7577695" y="4683363"/>
                  <a:pt x="8253185" y="4731157"/>
                  <a:pt x="9149297" y="4383685"/>
                </a:cubicBezTo>
                <a:cubicBezTo>
                  <a:pt x="9150597" y="292245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8065008" y="3849624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790688" y="453542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301752" y="3840480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3000" y="5129784"/>
            <a:ext cx="7287768" cy="1362075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143000" y="4425696"/>
            <a:ext cx="7287768" cy="7132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A323C9-5CD4-40BE-B194-46FF105FE0E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4075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9144000" cy="1929384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382" y="228600"/>
            <a:ext cx="9144381" cy="1409700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311896" y="100584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562088" y="173736"/>
            <a:ext cx="365760" cy="36576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932688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AED38-49D9-4C23-9D13-132B960C18A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7945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24328"/>
            <a:ext cx="4040188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24328"/>
            <a:ext cx="4041775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AA52B-DDF0-4116-BC20-BB2599203C3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" name="Oval 9"/>
          <p:cNvSpPr/>
          <p:nvPr/>
        </p:nvSpPr>
        <p:spPr bwMode="gray">
          <a:xfrm>
            <a:off x="8229600" y="1005840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699248" y="96926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457200" y="1874520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4645025" y="1874520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49413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F2C16B-C8E6-4697-AE29-D4142E62231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Freeform 5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4632" y="813816"/>
            <a:ext cx="82296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53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45B046-F723-44FB-875B-FA1765E61F1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52" y="-1972"/>
            <a:ext cx="9150672" cy="1283795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094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905255" y="273050"/>
            <a:ext cx="7781544" cy="95097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304" y="1371600"/>
            <a:ext cx="5111750" cy="47548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12" y="1362456"/>
            <a:ext cx="2569464" cy="4764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E5F3EF-AEC9-4DA1-B743-6807B4EEF998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9897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200566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5257800" y="987552"/>
            <a:ext cx="3730752" cy="79552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530352" y="1216152"/>
            <a:ext cx="4645152" cy="464515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76088" y="1901952"/>
            <a:ext cx="3712464" cy="17556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441C55-709E-414D-AED6-4B6DA8AC4D43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6858000" y="3886200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5788152" y="457200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1216152" y="384048"/>
            <a:ext cx="731520" cy="73152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21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57200" y="649224"/>
            <a:ext cx="8229600" cy="9966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288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78AA7B-6D0B-48F5-BBD2-156648A4F29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01001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5590646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52" y="5780270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147304" y="56418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641080" y="521208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5641848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6931152" y="274638"/>
            <a:ext cx="1755648" cy="5669280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6967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61F50FA-B910-41F0-9007-76B8A194495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3259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869448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2227596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5434803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541993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33646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729753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2494292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ransition spd="med"/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9153196" cy="1862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52" y="0"/>
            <a:ext cx="9153196" cy="1481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0DE7D8C-454A-43DC-8947-7671D5C99DA0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pic>
        <p:nvPicPr>
          <p:cNvPr id="10" name="Picture 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6767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lang="en-US" sz="360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3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www.google.co.kr/url?sa=i&amp;rct=j&amp;q=&amp;esrc=s&amp;source=images&amp;cd=&amp;cad=rja&amp;uact=8&amp;ved=0ahUKEwjjgc7CnbDJAhUFNJQKHdf4DroQjRwIBw&amp;url=http://www.scrapsyard.com/scraps/comment-back/&amp;bvm=bv.108194040,d.dGo&amp;psig=AFQjCNEJdt4f3HFG55rfveI2Birf8sxJFw&amp;ust=1448700862091763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j9yLzfqrDJAhXFpJQKHQGXBEsQjRwIBw&amp;url=https://en.wikipedia.org/wiki/CamelCase&amp;psig=AFQjCNFeBYQLzBKAVBcySRFcs64g1O2vuA&amp;ust=1448704434991574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5"/>
          <p:cNvSpPr txBox="1">
            <a:spLocks noChangeArrowheads="1"/>
          </p:cNvSpPr>
          <p:nvPr/>
        </p:nvSpPr>
        <p:spPr bwMode="auto">
          <a:xfrm>
            <a:off x="1603375" y="908050"/>
            <a:ext cx="6210300" cy="641350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kumimoji="0" lang="ko-KR" altLang="en-US" sz="3600" i="1" dirty="0" smtClean="0">
                <a:latin typeface="Comic Sans MS" panose="030F0702030302020204" pitchFamily="66" charset="0"/>
                <a:ea typeface="HY엽서L" panose="02030600000101010101" pitchFamily="18" charset="-127"/>
              </a:rPr>
              <a:t>제</a:t>
            </a:r>
            <a:r>
              <a:rPr kumimoji="0" lang="en-US" altLang="ko-KR" sz="3600" i="1" dirty="0">
                <a:latin typeface="Comic Sans MS" panose="030F0702030302020204" pitchFamily="66" charset="0"/>
                <a:ea typeface="HY엽서L" panose="02030600000101010101" pitchFamily="18" charset="-127"/>
              </a:rPr>
              <a:t>2</a:t>
            </a:r>
            <a:r>
              <a:rPr kumimoji="0" lang="ko-KR" altLang="en-US" sz="3600" i="1" dirty="0" smtClean="0">
                <a:latin typeface="Comic Sans MS" panose="030F0702030302020204" pitchFamily="66" charset="0"/>
                <a:ea typeface="HY엽서L" panose="02030600000101010101" pitchFamily="18" charset="-127"/>
              </a:rPr>
              <a:t>장 자바 프로그래밍 기초</a:t>
            </a:r>
            <a:endParaRPr kumimoji="0" lang="en-US" altLang="ko-KR" sz="3600" i="1" dirty="0">
              <a:latin typeface="Comic Sans MS" panose="030F0702030302020204" pitchFamily="66" charset="0"/>
              <a:ea typeface="HY엽서L" panose="02030600000101010101" pitchFamily="18" charset="-127"/>
            </a:endParaRPr>
          </a:p>
        </p:txBody>
      </p:sp>
      <p:sp>
        <p:nvSpPr>
          <p:cNvPr id="4099" name="Text Box 411"/>
          <p:cNvSpPr txBox="1">
            <a:spLocks noChangeArrowheads="1"/>
          </p:cNvSpPr>
          <p:nvPr/>
        </p:nvSpPr>
        <p:spPr bwMode="auto">
          <a:xfrm>
            <a:off x="1503363" y="384175"/>
            <a:ext cx="419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kumimoji="0" lang="ko-KR" altLang="en-US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어서와 </a:t>
            </a:r>
            <a:r>
              <a:rPr kumimoji="0" lang="en-US" altLang="ko-KR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Java</a:t>
            </a:r>
            <a:r>
              <a:rPr kumimoji="0" lang="ko-KR" altLang="en-US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는 처음이지</a:t>
            </a:r>
            <a:r>
              <a:rPr kumimoji="0" lang="en-US" altLang="ko-KR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!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536" y="1634591"/>
            <a:ext cx="7287367" cy="4972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main</a:t>
            </a:r>
            <a:r>
              <a:rPr lang="en-US" altLang="ko-KR" dirty="0"/>
              <a:t>() </a:t>
            </a:r>
            <a:r>
              <a:rPr lang="ko-KR" altLang="en-US" dirty="0" err="1"/>
              <a:t>메소드를</a:t>
            </a:r>
            <a:r>
              <a:rPr lang="ko-KR" altLang="en-US" dirty="0"/>
              <a:t> 가지고 있는 클래스가 반드시 하나는 있어야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 smtClean="0"/>
              <a:t>main</a:t>
            </a:r>
            <a:r>
              <a:rPr lang="en-US" altLang="ko-KR" dirty="0"/>
              <a:t>() </a:t>
            </a:r>
            <a:r>
              <a:rPr lang="ko-KR" altLang="en-US" dirty="0" err="1"/>
              <a:t>메소드에서</a:t>
            </a:r>
            <a:r>
              <a:rPr lang="ko-KR" altLang="en-US" dirty="0"/>
              <a:t> 자바 </a:t>
            </a:r>
            <a:r>
              <a:rPr lang="ko-KR" altLang="en-US" dirty="0" smtClean="0"/>
              <a:t>프로그램의 </a:t>
            </a:r>
            <a:r>
              <a:rPr lang="ko-KR" altLang="en-US" dirty="0"/>
              <a:t>실행이 </a:t>
            </a:r>
            <a:r>
              <a:rPr lang="ko-KR" altLang="en-US" dirty="0" smtClean="0"/>
              <a:t>시작된다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098" name="Picture 2" descr="C:\Users\sec\AppData\Local\Microsoft\Windows\Temporary Internet Files\Content.IE5\R3SQBPGU\gears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90" y="3800513"/>
            <a:ext cx="1393269" cy="139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03105" y="512225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+mj-lt"/>
              </a:rPr>
              <a:t>JVM</a:t>
            </a:r>
            <a:endParaRPr lang="ko-KR" altLang="en-US" dirty="0">
              <a:latin typeface="+mj-lt"/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626154" y="3309642"/>
            <a:ext cx="2264848" cy="1116701"/>
          </a:xfrm>
          <a:prstGeom prst="wedgeRoundRectCallout">
            <a:avLst>
              <a:gd name="adj1" fmla="val -57276"/>
              <a:gd name="adj2" fmla="val 458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나는 </a:t>
            </a:r>
            <a:r>
              <a:rPr lang="en-US" altLang="ko-KR" sz="1600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main() </a:t>
            </a:r>
            <a:r>
              <a:rPr lang="ko-KR" altLang="en-US" sz="1600" dirty="0" err="1" smtClean="0">
                <a:latin typeface="MD개성체" panose="02020603020101020101" pitchFamily="18" charset="-127"/>
                <a:ea typeface="MD개성체" panose="02020603020101020101" pitchFamily="18" charset="-127"/>
              </a:rPr>
              <a:t>메소드를</a:t>
            </a:r>
            <a:r>
              <a:rPr lang="ko-KR" altLang="en-US" sz="1600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제일 먼저</a:t>
            </a:r>
            <a:r>
              <a:rPr lang="en-US" altLang="ko-KR" sz="1600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sz="1600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실행합니다</a:t>
            </a:r>
            <a:r>
              <a:rPr lang="en-US" altLang="ko-KR" sz="1600" dirty="0" smtClean="0">
                <a:latin typeface="MD개성체" panose="02020603020101020101" pitchFamily="18" charset="-127"/>
                <a:ea typeface="MD개성체" panose="02020603020101020101" pitchFamily="18" charset="-127"/>
              </a:rPr>
              <a:t>.</a:t>
            </a:r>
            <a:endParaRPr lang="ko-KR" altLang="en-US" sz="1600" dirty="0"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29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사용자가 컴퓨터에게 작업을 지시하는 </a:t>
            </a:r>
            <a:r>
              <a:rPr lang="ko-KR" altLang="en-US" dirty="0" smtClean="0"/>
              <a:t>단위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문장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47" y="2835208"/>
            <a:ext cx="7533685" cy="217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0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주석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/* TEXT */</a:t>
            </a:r>
          </a:p>
          <a:p>
            <a:pPr lvl="1"/>
            <a:r>
              <a:rPr lang="ko-KR" altLang="en-US" dirty="0"/>
              <a:t>주석의 시작과 끝을 </a:t>
            </a:r>
            <a:r>
              <a:rPr lang="en-US" altLang="ko-KR" dirty="0"/>
              <a:t>/*</a:t>
            </a:r>
            <a:r>
              <a:rPr lang="ko-KR" altLang="en-US" dirty="0"/>
              <a:t>와 *</a:t>
            </a:r>
            <a:r>
              <a:rPr lang="en-US" altLang="ko-KR" dirty="0"/>
              <a:t>/</a:t>
            </a:r>
            <a:r>
              <a:rPr lang="ko-KR" altLang="en-US" dirty="0"/>
              <a:t>로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r>
              <a:rPr lang="en-US" altLang="ko-KR" dirty="0" smtClean="0"/>
              <a:t>// </a:t>
            </a:r>
            <a:r>
              <a:rPr lang="en-US" altLang="ko-KR" dirty="0"/>
              <a:t>TEXT</a:t>
            </a:r>
          </a:p>
          <a:p>
            <a:pPr lvl="1"/>
            <a:r>
              <a:rPr lang="en-US" altLang="ko-KR" dirty="0"/>
              <a:t>//</a:t>
            </a:r>
            <a:r>
              <a:rPr lang="ko-KR" altLang="en-US" dirty="0"/>
              <a:t>에서 줄의 끝까지가 주석이다</a:t>
            </a:r>
            <a:r>
              <a:rPr lang="en-US" altLang="ko-KR" dirty="0"/>
              <a:t>. </a:t>
            </a:r>
            <a:r>
              <a:rPr lang="ko-KR" altLang="en-US" dirty="0"/>
              <a:t>한 줄짜리 주석만 가능하다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/** </a:t>
            </a:r>
            <a:r>
              <a:rPr lang="en-US" altLang="ko-KR" dirty="0"/>
              <a:t>DOCUMENTATION */</a:t>
            </a:r>
          </a:p>
          <a:p>
            <a:pPr lvl="1"/>
            <a:r>
              <a:rPr lang="en-US" altLang="ko-KR" dirty="0"/>
              <a:t>/**</a:t>
            </a:r>
            <a:r>
              <a:rPr lang="ko-KR" altLang="en-US" dirty="0"/>
              <a:t>에서 *</a:t>
            </a:r>
            <a:r>
              <a:rPr lang="en-US" altLang="ko-KR" dirty="0"/>
              <a:t>/</a:t>
            </a:r>
            <a:r>
              <a:rPr lang="ko-KR" altLang="en-US" dirty="0"/>
              <a:t>까지가 주석이 된다</a:t>
            </a:r>
          </a:p>
        </p:txBody>
      </p:sp>
      <p:pic>
        <p:nvPicPr>
          <p:cNvPr id="8194" name="Picture 2" descr="http://www.scrapsyard.com/wp-content/uploads/2015/06/Your-Comment-Here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349" y="4418601"/>
            <a:ext cx="293370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48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주석을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붙인 소스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75" y="2063469"/>
            <a:ext cx="7843097" cy="389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45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같은 출력을 생성하는 프로그램을 작성한다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LAB: </a:t>
            </a:r>
            <a:r>
              <a:rPr lang="ko-KR" altLang="en-US" b="0" dirty="0"/>
              <a:t>순차적인 프로그램 작성하기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9" y="2365931"/>
            <a:ext cx="7250464" cy="102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264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SOLUTION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" y="2239012"/>
            <a:ext cx="8957884" cy="250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916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</a:t>
            </a:r>
            <a:r>
              <a:rPr lang="en-US" altLang="ko-KR" dirty="0"/>
              <a:t>(variable)</a:t>
            </a:r>
            <a:r>
              <a:rPr lang="ko-KR" altLang="en-US" dirty="0"/>
              <a:t>는 데이터를 </a:t>
            </a:r>
            <a:r>
              <a:rPr lang="ko-KR" altLang="en-US" dirty="0" err="1"/>
              <a:t>담아두는</a:t>
            </a:r>
            <a:r>
              <a:rPr lang="ko-KR" altLang="en-US" dirty="0"/>
              <a:t> </a:t>
            </a:r>
            <a:r>
              <a:rPr lang="ko-KR" altLang="en-US" dirty="0" smtClean="0"/>
              <a:t>상자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55" y="2367458"/>
            <a:ext cx="7938287" cy="124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990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변수의 필요성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00" y="2426405"/>
            <a:ext cx="7074715" cy="316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89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선언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8" y="1908812"/>
            <a:ext cx="7865458" cy="1532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13" y="3924637"/>
            <a:ext cx="7790047" cy="1576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3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변수에 저장되는 데이터의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자료형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56" y="2613053"/>
            <a:ext cx="6705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21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소스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4" y="1923481"/>
            <a:ext cx="8841054" cy="338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634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자료형의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26" y="1703480"/>
            <a:ext cx="5172260" cy="455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36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기초 </a:t>
            </a:r>
            <a:r>
              <a:rPr lang="ko-KR" altLang="en-US" dirty="0" err="1" smtClean="0"/>
              <a:t>자료형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330507" y="1416107"/>
            <a:ext cx="534075" cy="3641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30506" y="1932648"/>
            <a:ext cx="534075" cy="3641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64582" y="1932648"/>
            <a:ext cx="534075" cy="3641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45348" y="2499089"/>
            <a:ext cx="534075" cy="3641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79424" y="2499089"/>
            <a:ext cx="534075" cy="3641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13499" y="2499088"/>
            <a:ext cx="534075" cy="3641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47573" y="2499087"/>
            <a:ext cx="534075" cy="3641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45349" y="3041249"/>
            <a:ext cx="534075" cy="3641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79425" y="3041249"/>
            <a:ext cx="534075" cy="3641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13500" y="3041249"/>
            <a:ext cx="534075" cy="3641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47574" y="3041249"/>
            <a:ext cx="534075" cy="3641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480297" y="3041249"/>
            <a:ext cx="534075" cy="3641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014373" y="3041249"/>
            <a:ext cx="534075" cy="3641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548448" y="3041249"/>
            <a:ext cx="534075" cy="3641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082522" y="3041249"/>
            <a:ext cx="534075" cy="3641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424198" y="1416107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entury Schoolbook" panose="02040604050505020304" pitchFamily="18" charset="0"/>
              </a:rPr>
              <a:t>byte</a:t>
            </a:r>
            <a:endParaRPr lang="ko-KR" altLang="en-US" dirty="0">
              <a:latin typeface="Century Schoolbook" panose="020406040505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4198" y="193264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entury Schoolbook" panose="02040604050505020304" pitchFamily="18" charset="0"/>
              </a:rPr>
              <a:t>short</a:t>
            </a:r>
            <a:endParaRPr lang="ko-KR" altLang="en-US" dirty="0">
              <a:latin typeface="Century Schoolbook" panose="020406040505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24198" y="249908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Century Schoolbook" panose="02040604050505020304" pitchFamily="18" charset="0"/>
              </a:rPr>
              <a:t>int</a:t>
            </a:r>
            <a:endParaRPr lang="ko-KR" altLang="en-US" dirty="0">
              <a:latin typeface="Century Schoolbook" panose="020406040505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24198" y="302082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entury Schoolbook" panose="02040604050505020304" pitchFamily="18" charset="0"/>
              </a:rPr>
              <a:t>long</a:t>
            </a:r>
            <a:endParaRPr lang="ko-KR" altLang="en-US" dirty="0">
              <a:latin typeface="Century Schoolbook" panose="02040604050505020304" pitchFamily="18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45347" y="3776282"/>
            <a:ext cx="534075" cy="3641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879423" y="3776282"/>
            <a:ext cx="534075" cy="3641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413498" y="3776281"/>
            <a:ext cx="534075" cy="3641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947572" y="3776280"/>
            <a:ext cx="534075" cy="3641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45348" y="4318442"/>
            <a:ext cx="534075" cy="3641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879424" y="4318442"/>
            <a:ext cx="534075" cy="3641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413499" y="4318442"/>
            <a:ext cx="534075" cy="3641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947573" y="4318442"/>
            <a:ext cx="534075" cy="3641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480296" y="4318442"/>
            <a:ext cx="534075" cy="3641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014372" y="4318442"/>
            <a:ext cx="534075" cy="3641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548447" y="4318442"/>
            <a:ext cx="534075" cy="3641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082521" y="4318442"/>
            <a:ext cx="534075" cy="3641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424198" y="3776282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entury Schoolbook" panose="02040604050505020304" pitchFamily="18" charset="0"/>
              </a:rPr>
              <a:t>float</a:t>
            </a:r>
            <a:endParaRPr lang="ko-KR" altLang="en-US" dirty="0">
              <a:latin typeface="Century Schoolbook" panose="020406040505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24198" y="429801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entury Schoolbook" panose="02040604050505020304" pitchFamily="18" charset="0"/>
              </a:rPr>
              <a:t>double</a:t>
            </a:r>
            <a:endParaRPr lang="ko-KR" altLang="en-US" dirty="0">
              <a:latin typeface="Century Schoolbook" panose="02040604050505020304" pitchFamily="18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330507" y="5056174"/>
            <a:ext cx="534075" cy="36414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2330506" y="5572715"/>
            <a:ext cx="534075" cy="36414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864582" y="5572715"/>
            <a:ext cx="534075" cy="36414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424198" y="505617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Century Schoolbook" panose="02040604050505020304" pitchFamily="18" charset="0"/>
              </a:rPr>
              <a:t>boolean</a:t>
            </a:r>
            <a:endParaRPr lang="ko-KR" altLang="en-US" dirty="0">
              <a:latin typeface="Century Schoolbook" panose="020406040505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24198" y="557271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Century Schoolbook" panose="02040604050505020304" pitchFamily="18" charset="0"/>
              </a:rPr>
              <a:t>char</a:t>
            </a:r>
            <a:endParaRPr lang="ko-KR" altLang="en-US" dirty="0">
              <a:latin typeface="Century Schoolbook" panose="020406040505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80535" y="5086952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 smtClean="0"/>
              <a:t>true, false</a:t>
            </a:r>
            <a:endParaRPr lang="ko-KR" altLang="en-US" sz="1600" i="1" dirty="0"/>
          </a:p>
        </p:txBody>
      </p:sp>
      <p:sp>
        <p:nvSpPr>
          <p:cNvPr id="44" name="TextBox 43"/>
          <p:cNvSpPr txBox="1"/>
          <p:nvPr/>
        </p:nvSpPr>
        <p:spPr>
          <a:xfrm>
            <a:off x="3744655" y="5588104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i="1" dirty="0" smtClean="0"/>
              <a:t>유니코드</a:t>
            </a:r>
            <a:r>
              <a:rPr lang="en-US" altLang="ko-KR" sz="1600" i="1" dirty="0" smtClean="0"/>
              <a:t> </a:t>
            </a:r>
            <a:endParaRPr lang="ko-KR" altLang="en-US" sz="1600" i="1" dirty="0"/>
          </a:p>
        </p:txBody>
      </p:sp>
      <p:sp>
        <p:nvSpPr>
          <p:cNvPr id="45" name="TextBox 44"/>
          <p:cNvSpPr txBox="1"/>
          <p:nvPr/>
        </p:nvSpPr>
        <p:spPr>
          <a:xfrm>
            <a:off x="3146462" y="1446885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 smtClean="0"/>
              <a:t>-128</a:t>
            </a:r>
            <a:r>
              <a:rPr lang="ko-KR" altLang="en-US" sz="1600" i="1" dirty="0" smtClean="0"/>
              <a:t>부터 </a:t>
            </a:r>
            <a:r>
              <a:rPr lang="en-US" altLang="ko-KR" sz="1600" i="1" dirty="0" smtClean="0"/>
              <a:t>127</a:t>
            </a:r>
            <a:endParaRPr lang="ko-KR" altLang="en-US" sz="1600" i="1" dirty="0"/>
          </a:p>
        </p:txBody>
      </p:sp>
      <p:sp>
        <p:nvSpPr>
          <p:cNvPr id="46" name="TextBox 45"/>
          <p:cNvSpPr txBox="1"/>
          <p:nvPr/>
        </p:nvSpPr>
        <p:spPr>
          <a:xfrm>
            <a:off x="3552776" y="1963426"/>
            <a:ext cx="1991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 smtClean="0"/>
              <a:t>-32768</a:t>
            </a:r>
            <a:r>
              <a:rPr lang="ko-KR" altLang="en-US" sz="1600" i="1" dirty="0" smtClean="0"/>
              <a:t>부터 </a:t>
            </a:r>
            <a:r>
              <a:rPr lang="en-US" altLang="ko-KR" sz="1600" i="1" dirty="0" smtClean="0"/>
              <a:t>32767</a:t>
            </a:r>
            <a:endParaRPr lang="ko-KR" altLang="en-US" sz="1600" i="1" dirty="0"/>
          </a:p>
        </p:txBody>
      </p:sp>
      <p:sp>
        <p:nvSpPr>
          <p:cNvPr id="47" name="TextBox 46"/>
          <p:cNvSpPr txBox="1"/>
          <p:nvPr/>
        </p:nvSpPr>
        <p:spPr>
          <a:xfrm>
            <a:off x="4700801" y="2529867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i="1" dirty="0" smtClean="0"/>
              <a:t>약 </a:t>
            </a:r>
            <a:r>
              <a:rPr lang="en-US" altLang="ko-KR" sz="1600" i="1" dirty="0" smtClean="0"/>
              <a:t>-21</a:t>
            </a:r>
            <a:r>
              <a:rPr lang="ko-KR" altLang="en-US" sz="1600" i="1" dirty="0" smtClean="0"/>
              <a:t>억부터 </a:t>
            </a:r>
            <a:r>
              <a:rPr lang="en-US" altLang="ko-KR" sz="1600" i="1" dirty="0" smtClean="0"/>
              <a:t>21</a:t>
            </a:r>
            <a:r>
              <a:rPr lang="ko-KR" altLang="en-US" sz="1600" i="1" dirty="0" smtClean="0"/>
              <a:t>억까지</a:t>
            </a:r>
            <a:endParaRPr lang="ko-KR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00525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(decimal): 		14, 16, 17</a:t>
            </a:r>
          </a:p>
          <a:p>
            <a:pPr lvl="0" fontAlgn="base"/>
            <a:r>
              <a:rPr lang="en-US" altLang="ko-KR" dirty="0"/>
              <a:t>8</a:t>
            </a:r>
            <a:r>
              <a:rPr lang="ko-KR" altLang="en-US" dirty="0"/>
              <a:t>진수</a:t>
            </a:r>
            <a:r>
              <a:rPr lang="en-US" altLang="ko-KR" dirty="0"/>
              <a:t>(octal): 		016, 018, 019</a:t>
            </a:r>
          </a:p>
          <a:p>
            <a:pPr lvl="0" fontAlgn="base"/>
            <a:r>
              <a:rPr lang="en-US" altLang="ko-KR" dirty="0"/>
              <a:t>16</a:t>
            </a:r>
            <a:r>
              <a:rPr lang="ko-KR" altLang="en-US" dirty="0"/>
              <a:t>진수</a:t>
            </a:r>
            <a:r>
              <a:rPr lang="en-US" altLang="ko-KR" dirty="0"/>
              <a:t>(hexadecimal):	</a:t>
            </a:r>
            <a:r>
              <a:rPr lang="en-US" altLang="ko-KR" dirty="0" err="1"/>
              <a:t>0xe</a:t>
            </a:r>
            <a:r>
              <a:rPr lang="en-US" altLang="ko-KR" dirty="0"/>
              <a:t>, </a:t>
            </a:r>
            <a:r>
              <a:rPr lang="en-US" altLang="ko-KR" dirty="0" err="1"/>
              <a:t>0x10</a:t>
            </a:r>
            <a:r>
              <a:rPr lang="en-US" altLang="ko-KR" dirty="0"/>
              <a:t>, </a:t>
            </a:r>
            <a:r>
              <a:rPr lang="en-US" altLang="ko-KR" dirty="0" err="1"/>
              <a:t>0x11</a:t>
            </a:r>
            <a:endParaRPr lang="en-US" altLang="ko-KR" dirty="0"/>
          </a:p>
          <a:p>
            <a:pPr lvl="0" fontAlgn="base"/>
            <a:r>
              <a:rPr lang="en-US" altLang="ko-KR" dirty="0"/>
              <a:t>2</a:t>
            </a:r>
            <a:r>
              <a:rPr lang="ko-KR" altLang="en-US" dirty="0"/>
              <a:t>진수</a:t>
            </a:r>
            <a:r>
              <a:rPr lang="en-US" altLang="ko-KR" dirty="0"/>
              <a:t>(binary): 		</a:t>
            </a:r>
            <a:r>
              <a:rPr lang="en-US" altLang="ko-KR" dirty="0" err="1"/>
              <a:t>0b1100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정수형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49" y="3612968"/>
            <a:ext cx="5792717" cy="249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68071" y="3819441"/>
            <a:ext cx="3257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86913" y="3817990"/>
            <a:ext cx="3241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24779" y="3785724"/>
            <a:ext cx="3241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4086843" y="2953593"/>
            <a:ext cx="1278176" cy="453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84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빛이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 동안 가는 거리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7" y="1163293"/>
            <a:ext cx="8812227" cy="4109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9" y="5272908"/>
            <a:ext cx="8949791" cy="13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3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b="0" dirty="0"/>
              <a:t>반지름이 </a:t>
            </a:r>
            <a:r>
              <a:rPr lang="en-US" altLang="ko-KR" b="0" dirty="0"/>
              <a:t>5.0</a:t>
            </a:r>
            <a:r>
              <a:rPr lang="ko-KR" altLang="en-US" b="0" dirty="0"/>
              <a:t>인 원의 면적을 계산하는 프로그램을 </a:t>
            </a:r>
            <a:r>
              <a:rPr lang="ko-KR" altLang="en-US" b="0" dirty="0" smtClean="0"/>
              <a:t>작성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37" y="2081962"/>
            <a:ext cx="7960778" cy="157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303" y="3509174"/>
            <a:ext cx="6981012" cy="1487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37" y="5032594"/>
            <a:ext cx="7960778" cy="121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8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유니코드 규격 중에서 </a:t>
            </a:r>
            <a:r>
              <a:rPr lang="en-US" altLang="ko-KR" dirty="0" err="1"/>
              <a:t>UTF</a:t>
            </a:r>
            <a:r>
              <a:rPr lang="en-US" altLang="ko-KR" dirty="0"/>
              <a:t>-16 </a:t>
            </a:r>
            <a:r>
              <a:rPr lang="ko-KR" altLang="en-US" dirty="0" smtClean="0"/>
              <a:t>구격 사용</a:t>
            </a: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문자형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31179" y="2459979"/>
            <a:ext cx="8197232" cy="93867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latin typeface="Century Schoolbook" panose="02040604050505020304" pitchFamily="18" charset="0"/>
                <a:ea typeface="MD개성체" panose="02020603020101020101" pitchFamily="18" charset="-127"/>
              </a:rPr>
              <a:t>char </a:t>
            </a:r>
            <a:r>
              <a:rPr lang="en-US" altLang="ko-KR" dirty="0" err="1" smtClean="0">
                <a:latin typeface="Century Schoolbook" panose="02040604050505020304" pitchFamily="18" charset="0"/>
                <a:ea typeface="MD개성체" panose="02020603020101020101" pitchFamily="18" charset="-127"/>
              </a:rPr>
              <a:t>ch1</a:t>
            </a:r>
            <a:r>
              <a:rPr lang="en-US" altLang="ko-KR" dirty="0" smtClean="0">
                <a:latin typeface="Century Schoolbook" panose="02040604050505020304" pitchFamily="18" charset="0"/>
                <a:ea typeface="MD개성체" panose="02020603020101020101" pitchFamily="18" charset="-127"/>
              </a:rPr>
              <a:t> = '</a:t>
            </a:r>
            <a:r>
              <a:rPr lang="ko-KR" altLang="en-US" dirty="0">
                <a:latin typeface="Century Schoolbook" panose="02040604050505020304" pitchFamily="18" charset="0"/>
                <a:ea typeface="MD개성체" panose="02020603020101020101" pitchFamily="18" charset="-127"/>
              </a:rPr>
              <a:t>가</a:t>
            </a:r>
            <a:r>
              <a:rPr lang="en-US" altLang="ko-KR" dirty="0">
                <a:latin typeface="Century Schoolbook" panose="02040604050505020304" pitchFamily="18" charset="0"/>
                <a:ea typeface="MD개성체" panose="02020603020101020101" pitchFamily="18" charset="-127"/>
              </a:rPr>
              <a:t>';</a:t>
            </a:r>
          </a:p>
          <a:p>
            <a:r>
              <a:rPr lang="en-US" altLang="ko-KR" b="1" dirty="0">
                <a:latin typeface="Century Schoolbook" panose="02040604050505020304" pitchFamily="18" charset="0"/>
                <a:ea typeface="MD개성체" panose="02020603020101020101" pitchFamily="18" charset="-127"/>
              </a:rPr>
              <a:t>char </a:t>
            </a:r>
            <a:r>
              <a:rPr lang="en-US" altLang="ko-KR" dirty="0" err="1">
                <a:latin typeface="Century Schoolbook" panose="02040604050505020304" pitchFamily="18" charset="0"/>
                <a:ea typeface="MD개성체" panose="02020603020101020101" pitchFamily="18" charset="-127"/>
              </a:rPr>
              <a:t>ch2</a:t>
            </a:r>
            <a:r>
              <a:rPr lang="en-US" altLang="ko-KR" dirty="0">
                <a:latin typeface="Century Schoolbook" panose="02040604050505020304" pitchFamily="18" charset="0"/>
                <a:ea typeface="MD개성체" panose="02020603020101020101" pitchFamily="18" charset="-127"/>
              </a:rPr>
              <a:t> </a:t>
            </a:r>
            <a:r>
              <a:rPr lang="en-US" altLang="ko-KR" dirty="0" smtClean="0">
                <a:latin typeface="Century Schoolbook" panose="02040604050505020304" pitchFamily="18" charset="0"/>
                <a:ea typeface="MD개성체" panose="02020603020101020101" pitchFamily="18" charset="-127"/>
              </a:rPr>
              <a:t>= ‘\</a:t>
            </a:r>
            <a:r>
              <a:rPr lang="en-US" altLang="ko-KR" dirty="0" err="1" smtClean="0">
                <a:latin typeface="Century Schoolbook" panose="02040604050505020304" pitchFamily="18" charset="0"/>
                <a:ea typeface="MD개성체" panose="02020603020101020101" pitchFamily="18" charset="-127"/>
              </a:rPr>
              <a:t>uac00</a:t>
            </a:r>
            <a:r>
              <a:rPr lang="en-US" altLang="ko-KR" dirty="0">
                <a:latin typeface="Century Schoolbook" panose="02040604050505020304" pitchFamily="18" charset="0"/>
                <a:ea typeface="MD개성체" panose="02020603020101020101" pitchFamily="18" charset="-127"/>
              </a:rPr>
              <a:t>'; // '</a:t>
            </a:r>
            <a:r>
              <a:rPr lang="ko-KR" altLang="en-US" dirty="0">
                <a:latin typeface="Century Schoolbook" panose="02040604050505020304" pitchFamily="18" charset="0"/>
                <a:ea typeface="MD개성체" panose="02020603020101020101" pitchFamily="18" charset="-127"/>
              </a:rPr>
              <a:t>가</a:t>
            </a:r>
            <a:r>
              <a:rPr lang="en-US" altLang="ko-KR" dirty="0">
                <a:latin typeface="Century Schoolbook" panose="02040604050505020304" pitchFamily="18" charset="0"/>
                <a:ea typeface="MD개성체" panose="02020603020101020101" pitchFamily="18" charset="-127"/>
              </a:rPr>
              <a:t>'</a:t>
            </a:r>
            <a:r>
              <a:rPr lang="ko-KR" altLang="en-US" dirty="0">
                <a:latin typeface="Century Schoolbook" panose="02040604050505020304" pitchFamily="18" charset="0"/>
                <a:ea typeface="MD개성체" panose="02020603020101020101" pitchFamily="18" charset="-127"/>
              </a:rPr>
              <a:t>를 나타낸다</a:t>
            </a:r>
            <a:r>
              <a:rPr lang="en-US" altLang="ko-KR" dirty="0">
                <a:latin typeface="Century Schoolbook" panose="02040604050505020304" pitchFamily="18" charset="0"/>
                <a:ea typeface="MD개성체" panose="02020603020101020101" pitchFamily="18" charset="-127"/>
              </a:rPr>
              <a:t>.</a:t>
            </a:r>
            <a:endParaRPr lang="ko-KR" altLang="en-US" dirty="0">
              <a:latin typeface="Century Schoolbook" panose="02040604050505020304" pitchFamily="18" charset="0"/>
              <a:ea typeface="MD개성체" panose="02020603020101020101" pitchFamily="18" charset="-127"/>
            </a:endParaRPr>
          </a:p>
          <a:p>
            <a:pPr algn="ctr"/>
            <a:endParaRPr lang="ko-KR" altLang="en-US" dirty="0">
              <a:latin typeface="Century Schoolbook" panose="02040604050505020304" pitchFamily="18" charset="0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3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특수문자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63" y="2079653"/>
            <a:ext cx="7709851" cy="358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63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논리형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80" y="1675050"/>
            <a:ext cx="8466062" cy="490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247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초기화 오류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76" y="2027222"/>
            <a:ext cx="8597113" cy="41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292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식별자는</a:t>
            </a:r>
            <a:r>
              <a:rPr lang="ko-KR" altLang="en-US" dirty="0"/>
              <a:t> 유니코드 문자와 숫자의 조합으로 </a:t>
            </a:r>
            <a:r>
              <a:rPr lang="ko-KR" altLang="en-US" dirty="0" err="1"/>
              <a:t>만들어진다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err="1" smtClean="0"/>
              <a:t>식별자의</a:t>
            </a:r>
            <a:r>
              <a:rPr lang="ko-KR" altLang="en-US" dirty="0" smtClean="0"/>
              <a:t> </a:t>
            </a:r>
            <a:r>
              <a:rPr lang="ko-KR" altLang="en-US" dirty="0"/>
              <a:t>첫 문자는 일반적으로 유니코드 문자이어야 한다</a:t>
            </a:r>
            <a:r>
              <a:rPr lang="en-US" altLang="ko-KR" dirty="0"/>
              <a:t>. </a:t>
            </a:r>
            <a:r>
              <a:rPr lang="en-US" altLang="ko-KR" dirty="0" smtClean="0"/>
              <a:t>_, </a:t>
            </a:r>
            <a:r>
              <a:rPr lang="en-US" altLang="ko-KR" dirty="0"/>
              <a:t>$</a:t>
            </a:r>
            <a:r>
              <a:rPr lang="ko-KR" altLang="en-US" dirty="0"/>
              <a:t>로 </a:t>
            </a:r>
            <a:r>
              <a:rPr lang="ko-KR" altLang="en-US" dirty="0" smtClean="0"/>
              <a:t>시작 가능</a:t>
            </a:r>
            <a:endParaRPr lang="en-US" altLang="ko-KR" dirty="0"/>
          </a:p>
          <a:p>
            <a:r>
              <a:rPr lang="ko-KR" altLang="en-US" dirty="0" smtClean="0"/>
              <a:t>두 </a:t>
            </a:r>
            <a:r>
              <a:rPr lang="ko-KR" altLang="en-US" dirty="0"/>
              <a:t>번째 문자부터는 문자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_, $ </a:t>
            </a:r>
            <a:r>
              <a:rPr lang="ko-KR" altLang="en-US" dirty="0"/>
              <a:t>등이 가능하다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대문자와 </a:t>
            </a:r>
            <a:r>
              <a:rPr lang="ko-KR" altLang="en-US" dirty="0"/>
              <a:t>소문자는 구별된다</a:t>
            </a:r>
            <a:r>
              <a:rPr lang="en-US" altLang="ko-KR" dirty="0"/>
              <a:t>.</a:t>
            </a:r>
          </a:p>
          <a:p>
            <a:r>
              <a:rPr lang="ko-KR" altLang="en-US" dirty="0" err="1" smtClean="0"/>
              <a:t>식별자의</a:t>
            </a:r>
            <a:r>
              <a:rPr lang="ko-KR" altLang="en-US" dirty="0" smtClean="0"/>
              <a:t> </a:t>
            </a:r>
            <a:r>
              <a:rPr lang="ko-KR" altLang="en-US" dirty="0"/>
              <a:t>이름으로 키워드</a:t>
            </a:r>
            <a:r>
              <a:rPr lang="en-US" altLang="ko-KR" dirty="0"/>
              <a:t>(keyword)</a:t>
            </a:r>
            <a:r>
              <a:rPr lang="ko-KR" altLang="en-US" dirty="0"/>
              <a:t>를 사용해서는 안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이름 짓기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71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소스 설명</a:t>
            </a:r>
            <a:endParaRPr lang="ko-KR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29" y="2287241"/>
            <a:ext cx="8630662" cy="3012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65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변수의 이름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변수의 이름은 식별자</a:t>
            </a:r>
            <a:r>
              <a:rPr lang="en-US" altLang="ko-KR" smtClean="0"/>
              <a:t>(identifier)</a:t>
            </a:r>
            <a:r>
              <a:rPr lang="ko-KR" altLang="en-US" smtClean="0"/>
              <a:t>의 일종 </a:t>
            </a:r>
          </a:p>
          <a:p>
            <a:pPr eaLnBrk="1" hangingPunct="1"/>
            <a:endParaRPr lang="ko-KR" altLang="en-US" smtClean="0"/>
          </a:p>
          <a:p>
            <a:pPr eaLnBrk="1" hangingPunct="1"/>
            <a:r>
              <a:rPr lang="ko-KR" altLang="en-US" smtClean="0"/>
              <a:t>변수 이름의 규칙</a:t>
            </a:r>
          </a:p>
          <a:p>
            <a:pPr lvl="1" eaLnBrk="1" hangingPunct="1"/>
            <a:r>
              <a:rPr lang="ko-KR" altLang="en-US" smtClean="0"/>
              <a:t>식별자는 유니코드 문자와 숫자의 조합</a:t>
            </a:r>
            <a:r>
              <a:rPr lang="en-US" altLang="ko-KR" smtClean="0">
                <a:solidFill>
                  <a:srgbClr val="FF0000"/>
                </a:solidFill>
              </a:rPr>
              <a:t>(</a:t>
            </a:r>
            <a:r>
              <a:rPr lang="ko-KR" altLang="en-US" smtClean="0">
                <a:solidFill>
                  <a:srgbClr val="FF0000"/>
                </a:solidFill>
              </a:rPr>
              <a:t>한글 가능</a:t>
            </a:r>
            <a:r>
              <a:rPr lang="en-US" altLang="ko-KR" smtClean="0">
                <a:solidFill>
                  <a:srgbClr val="FF0000"/>
                </a:solidFill>
              </a:rPr>
              <a:t>!)</a:t>
            </a:r>
            <a:endParaRPr lang="ko-KR" altLang="en-US" smtClean="0">
              <a:solidFill>
                <a:srgbClr val="FF0000"/>
              </a:solidFill>
            </a:endParaRPr>
          </a:p>
          <a:p>
            <a:pPr lvl="1" eaLnBrk="1" hangingPunct="1"/>
            <a:r>
              <a:rPr lang="ko-KR" altLang="en-US" smtClean="0"/>
              <a:t>식별자의 첫 문자는 일반적으로 유니코드 문자</a:t>
            </a:r>
          </a:p>
          <a:p>
            <a:pPr lvl="1" eaLnBrk="1" hangingPunct="1"/>
            <a:r>
              <a:rPr lang="ko-KR" altLang="en-US" smtClean="0"/>
              <a:t>두 번째 문자부터는 문자</a:t>
            </a:r>
            <a:r>
              <a:rPr lang="en-US" altLang="ko-KR" smtClean="0"/>
              <a:t>, </a:t>
            </a:r>
            <a:r>
              <a:rPr lang="ko-KR" altLang="en-US" smtClean="0"/>
              <a:t>숫자</a:t>
            </a:r>
            <a:r>
              <a:rPr lang="en-US" altLang="ko-KR" smtClean="0"/>
              <a:t>, _, $ </a:t>
            </a:r>
            <a:r>
              <a:rPr lang="ko-KR" altLang="en-US" smtClean="0"/>
              <a:t>등이 가능하다</a:t>
            </a:r>
            <a:r>
              <a:rPr lang="en-US" altLang="ko-KR" smtClean="0"/>
              <a:t>. </a:t>
            </a:r>
          </a:p>
          <a:p>
            <a:pPr lvl="1" eaLnBrk="1" hangingPunct="1"/>
            <a:r>
              <a:rPr lang="ko-KR" altLang="en-US" smtClean="0"/>
              <a:t>대문자와 소문자는 구별된다</a:t>
            </a:r>
            <a:r>
              <a:rPr lang="en-US" altLang="ko-KR" smtClean="0"/>
              <a:t>. </a:t>
            </a:r>
          </a:p>
          <a:p>
            <a:pPr lvl="1" eaLnBrk="1" hangingPunct="1"/>
            <a:r>
              <a:rPr lang="ko-KR" altLang="en-US" smtClean="0"/>
              <a:t>식별자의 이름으로 키워드</a:t>
            </a:r>
            <a:r>
              <a:rPr lang="en-US" altLang="ko-KR" smtClean="0"/>
              <a:t>(keyword)</a:t>
            </a:r>
            <a:r>
              <a:rPr lang="ko-KR" altLang="en-US" smtClean="0"/>
              <a:t>를 사용해서는 안 된다</a:t>
            </a:r>
            <a:r>
              <a:rPr lang="en-US" altLang="ko-KR" smtClean="0"/>
              <a:t>. </a:t>
            </a:r>
            <a:endParaRPr lang="ko-KR" altLang="en-US" smtClean="0"/>
          </a:p>
        </p:txBody>
      </p:sp>
      <p:pic>
        <p:nvPicPr>
          <p:cNvPr id="9220" name="Picture 5" descr="MCj0433953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4505325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4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변수 이름의 예</a:t>
            </a:r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98" y="2309083"/>
            <a:ext cx="750570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03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이름 관례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7" y="1893537"/>
            <a:ext cx="7777858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 descr="https://upload.wikimedia.org/wikipedia/commons/thumb/e/ef/CamelCase.svg/2000px-CamelCase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015" y="4353514"/>
            <a:ext cx="2602088" cy="214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55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상수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94" y="1998732"/>
            <a:ext cx="6897130" cy="344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39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상수를 만드는 방법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18" y="1836891"/>
            <a:ext cx="8354391" cy="4467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019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LAB: </a:t>
            </a:r>
            <a:r>
              <a:rPr lang="ko-KR" altLang="en-US" b="0" dirty="0"/>
              <a:t>지구에서 가장 가까운 별까지의 거리 계산하기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69" y="2132948"/>
            <a:ext cx="8100127" cy="3921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16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62" y="1755972"/>
            <a:ext cx="7602467" cy="472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203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수식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수식이란 상수나 변수</a:t>
            </a:r>
            <a:r>
              <a:rPr lang="en-US" altLang="ko-KR" smtClean="0"/>
              <a:t>, </a:t>
            </a:r>
            <a:r>
              <a:rPr lang="ko-KR" altLang="en-US" smtClean="0"/>
              <a:t>함수와 같은 피연산자들과 연산자의 조합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91" y="2836813"/>
            <a:ext cx="7320511" cy="2503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90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대입 연산자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대입 연산자</a:t>
            </a:r>
            <a:r>
              <a:rPr lang="en-US" altLang="ko-KR" dirty="0" smtClean="0"/>
              <a:t>(=)</a:t>
            </a:r>
            <a:r>
              <a:rPr lang="ko-KR" altLang="en-US" dirty="0" smtClean="0"/>
              <a:t>는 왼쪽 변수에 오른쪽 수식의 값을 계산하여 저장</a:t>
            </a:r>
          </a:p>
          <a:p>
            <a:pPr eaLnBrk="1" hangingPunct="1"/>
            <a:r>
              <a:rPr lang="ko-KR" altLang="en-US" dirty="0" smtClean="0"/>
              <a:t>대입 연산자 </a:t>
            </a:r>
            <a:r>
              <a:rPr lang="en-US" altLang="ko-KR" dirty="0" smtClean="0"/>
              <a:t>== </a:t>
            </a:r>
            <a:r>
              <a:rPr lang="ko-KR" altLang="en-US" dirty="0" smtClean="0"/>
              <a:t>할당 연산자 </a:t>
            </a:r>
            <a:r>
              <a:rPr lang="en-US" altLang="ko-KR" dirty="0" smtClean="0"/>
              <a:t>== </a:t>
            </a:r>
            <a:r>
              <a:rPr lang="ko-KR" altLang="en-US" dirty="0" smtClean="0"/>
              <a:t>배정 연산자라고도 한다</a:t>
            </a:r>
            <a:r>
              <a:rPr lang="en-US" altLang="ko-KR" dirty="0" smtClean="0"/>
              <a:t>. </a:t>
            </a:r>
          </a:p>
          <a:p>
            <a:pPr eaLnBrk="1" hangingPunct="1"/>
            <a:endParaRPr lang="en-US" altLang="ko-KR" dirty="0" smtClean="0"/>
          </a:p>
          <a:p>
            <a:pPr eaLnBrk="1" hangingPunct="1">
              <a:buFont typeface="Symbol" pitchFamily="18" charset="2"/>
              <a:buNone/>
            </a:pPr>
            <a:r>
              <a:rPr lang="en-US" altLang="ko-KR" dirty="0" smtClean="0"/>
              <a:t>	x = 100; // </a:t>
            </a:r>
            <a:r>
              <a:rPr lang="ko-KR" altLang="en-US" dirty="0" smtClean="0"/>
              <a:t>상수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을 변수 </a:t>
            </a:r>
            <a:r>
              <a:rPr lang="en-US" altLang="ko-KR" dirty="0" smtClean="0"/>
              <a:t>x</a:t>
            </a:r>
            <a:r>
              <a:rPr lang="ko-KR" altLang="en-US" dirty="0" smtClean="0"/>
              <a:t>에 대입한다</a:t>
            </a:r>
            <a:r>
              <a:rPr lang="en-US" altLang="ko-KR" dirty="0" smtClean="0"/>
              <a:t>. </a:t>
            </a:r>
            <a:endParaRPr lang="ko-KR" altLang="en-US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409" y="3933922"/>
            <a:ext cx="4722166" cy="1918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0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산술 연산자</a:t>
            </a:r>
          </a:p>
        </p:txBody>
      </p:sp>
      <p:sp>
        <p:nvSpPr>
          <p:cNvPr id="34819" name="Rectangle 5"/>
          <p:cNvSpPr>
            <a:spLocks noChangeArrowheads="1"/>
          </p:cNvSpPr>
          <p:nvPr/>
        </p:nvSpPr>
        <p:spPr bwMode="auto">
          <a:xfrm>
            <a:off x="2217738" y="26082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173139"/>
              </p:ext>
            </p:extLst>
          </p:nvPr>
        </p:nvGraphicFramePr>
        <p:xfrm>
          <a:off x="657619" y="1704975"/>
          <a:ext cx="7942263" cy="2263776"/>
        </p:xfrm>
        <a:graphic>
          <a:graphicData uri="http://schemas.openxmlformats.org/drawingml/2006/table">
            <a:tbl>
              <a:tblPr/>
              <a:tblGrid>
                <a:gridCol w="1389509"/>
                <a:gridCol w="835037"/>
                <a:gridCol w="3662842"/>
                <a:gridCol w="2054875"/>
              </a:tblGrid>
              <a:tr h="3772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연산자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기호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의미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예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72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덧셈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+</a:t>
                      </a: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와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를 더한다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x+y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</a:tr>
              <a:tr h="3772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뺄셈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에서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를 뺀다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x-y</a:t>
                      </a: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72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곱셈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*</a:t>
                      </a: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와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를 곱한다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x*y</a:t>
                      </a: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</a:tr>
              <a:tr h="3772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나눗셈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를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로 나눈다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x/y</a:t>
                      </a: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72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나머지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를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굴림"/>
                        </a:rPr>
                        <a:t>로 나눌 때의 나머지값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x%y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7907" marR="17907" marT="17912" marB="17912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F4"/>
                    </a:solidFill>
                  </a:tcPr>
                </a:tc>
              </a:tr>
            </a:tbl>
          </a:graphicData>
        </a:graphic>
      </p:graphicFrame>
      <p:sp>
        <p:nvSpPr>
          <p:cNvPr id="34855" name="Rectangle 6"/>
          <p:cNvSpPr>
            <a:spLocks noChangeArrowheads="1"/>
          </p:cNvSpPr>
          <p:nvPr/>
        </p:nvSpPr>
        <p:spPr bwMode="auto">
          <a:xfrm>
            <a:off x="2217738" y="26082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529" y="4037051"/>
            <a:ext cx="6125671" cy="218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11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클래스</a:t>
            </a:r>
            <a:r>
              <a:rPr lang="en-US" altLang="ko-KR" b="1" dirty="0"/>
              <a:t>(class)</a:t>
            </a:r>
            <a:r>
              <a:rPr lang="ko-KR" altLang="en-US" dirty="0"/>
              <a:t>는 자바와 같은 객체 지향 언어의 기본적인 빌딩 </a:t>
            </a:r>
            <a:r>
              <a:rPr lang="ko-KR" altLang="en-US" dirty="0" smtClean="0"/>
              <a:t>블록</a:t>
            </a:r>
            <a:endParaRPr lang="en-US" altLang="ko-KR" dirty="0" smtClean="0"/>
          </a:p>
          <a:p>
            <a:r>
              <a:rPr lang="ko-KR" altLang="en-US" dirty="0" smtClean="0"/>
              <a:t>필요한 </a:t>
            </a:r>
            <a:r>
              <a:rPr lang="ko-KR" altLang="en-US" dirty="0"/>
              <a:t>클래스를 하나씩 </a:t>
            </a:r>
            <a:r>
              <a:rPr lang="ko-KR" altLang="en-US" dirty="0" err="1"/>
              <a:t>만들어감으로써</a:t>
            </a:r>
            <a:r>
              <a:rPr lang="ko-KR" altLang="en-US" dirty="0"/>
              <a:t> 전체 프로그램이 완성된다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33" y="3325232"/>
            <a:ext cx="6732573" cy="236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22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윤년 검사 프로그램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97" y="1909719"/>
            <a:ext cx="8152440" cy="375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80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중감</a:t>
            </a:r>
            <a:r>
              <a:rPr lang="ko-KR" altLang="en-US" dirty="0" smtClean="0"/>
              <a:t> 연산자</a:t>
            </a:r>
            <a:endParaRPr lang="ko-KR" alt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67" y="2620701"/>
            <a:ext cx="8229600" cy="1933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53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증감 연산자</a:t>
            </a:r>
            <a:endParaRPr lang="ko-KR" alt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3" y="1801813"/>
            <a:ext cx="7835533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603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관계 연산자</a:t>
            </a:r>
            <a:endParaRPr lang="ko-KR" alt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44348"/>
            <a:ext cx="8229600" cy="3040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88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관계 연산자</a:t>
            </a:r>
            <a:endParaRPr lang="ko-KR" alt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61" y="1801813"/>
            <a:ext cx="7424677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13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논리 연산자</a:t>
            </a:r>
            <a:endParaRPr lang="ko-KR" alt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33708"/>
            <a:ext cx="8229600" cy="1662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79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논리 연산자</a:t>
            </a:r>
            <a:endParaRPr lang="ko-KR" alt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55225"/>
            <a:ext cx="8229600" cy="42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58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자동적인 </a:t>
            </a:r>
            <a:r>
              <a:rPr lang="ko-KR" altLang="en-US" dirty="0" err="1" smtClean="0"/>
              <a:t>형변환</a:t>
            </a:r>
            <a:endParaRPr lang="en-US" altLang="ko-KR" dirty="0" smtClean="0"/>
          </a:p>
          <a:p>
            <a:pPr lvl="1"/>
            <a:r>
              <a:rPr lang="ko-KR" altLang="en-US" dirty="0" err="1"/>
              <a:t>피연산자</a:t>
            </a:r>
            <a:r>
              <a:rPr lang="ko-KR" altLang="en-US" dirty="0"/>
              <a:t> 중 하나가 </a:t>
            </a:r>
            <a:r>
              <a:rPr lang="en-US" altLang="ko-KR" dirty="0"/>
              <a:t>double</a:t>
            </a:r>
            <a:r>
              <a:rPr lang="ko-KR" altLang="en-US" dirty="0"/>
              <a:t>형이면 다른 </a:t>
            </a:r>
            <a:r>
              <a:rPr lang="ko-KR" altLang="en-US" dirty="0" err="1"/>
              <a:t>피연산자도</a:t>
            </a:r>
            <a:r>
              <a:rPr lang="ko-KR" altLang="en-US" dirty="0"/>
              <a:t> </a:t>
            </a:r>
            <a:r>
              <a:rPr lang="en-US" altLang="ko-KR" dirty="0"/>
              <a:t>double</a:t>
            </a:r>
            <a:r>
              <a:rPr lang="ko-KR" altLang="en-US" dirty="0"/>
              <a:t>형으로 변환된다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 smtClean="0"/>
              <a:t>피연산자</a:t>
            </a:r>
            <a:r>
              <a:rPr lang="ko-KR" altLang="en-US" dirty="0" smtClean="0"/>
              <a:t> </a:t>
            </a:r>
            <a:r>
              <a:rPr lang="ko-KR" altLang="en-US" dirty="0"/>
              <a:t>중 하나가 </a:t>
            </a:r>
            <a:r>
              <a:rPr lang="en-US" altLang="ko-KR" dirty="0"/>
              <a:t>float</a:t>
            </a:r>
            <a:r>
              <a:rPr lang="ko-KR" altLang="en-US" dirty="0"/>
              <a:t>형이면 다른 </a:t>
            </a:r>
            <a:r>
              <a:rPr lang="ko-KR" altLang="en-US" dirty="0" err="1"/>
              <a:t>피연산자도</a:t>
            </a:r>
            <a:r>
              <a:rPr lang="ko-KR" altLang="en-US" dirty="0"/>
              <a:t> </a:t>
            </a:r>
            <a:r>
              <a:rPr lang="en-US" altLang="ko-KR" dirty="0"/>
              <a:t>float</a:t>
            </a:r>
            <a:r>
              <a:rPr lang="ko-KR" altLang="en-US" dirty="0"/>
              <a:t>형으로 변환된다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 smtClean="0"/>
              <a:t>피연산자</a:t>
            </a:r>
            <a:r>
              <a:rPr lang="ko-KR" altLang="en-US" dirty="0" smtClean="0"/>
              <a:t> </a:t>
            </a:r>
            <a:r>
              <a:rPr lang="ko-KR" altLang="en-US" dirty="0"/>
              <a:t>중 하나가 </a:t>
            </a:r>
            <a:r>
              <a:rPr lang="en-US" altLang="ko-KR" dirty="0"/>
              <a:t>long</a:t>
            </a:r>
            <a:r>
              <a:rPr lang="ko-KR" altLang="en-US" dirty="0"/>
              <a:t>형이면 다른 </a:t>
            </a:r>
            <a:r>
              <a:rPr lang="ko-KR" altLang="en-US" dirty="0" err="1"/>
              <a:t>피연산자도</a:t>
            </a:r>
            <a:r>
              <a:rPr lang="ko-KR" altLang="en-US" dirty="0"/>
              <a:t> </a:t>
            </a:r>
            <a:r>
              <a:rPr lang="en-US" altLang="ko-KR" dirty="0"/>
              <a:t>long</a:t>
            </a:r>
            <a:r>
              <a:rPr lang="ko-KR" altLang="en-US" dirty="0"/>
              <a:t>형으로 변환된다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smtClean="0"/>
              <a:t>그렇지 </a:t>
            </a:r>
            <a:r>
              <a:rPr lang="ko-KR" altLang="en-US" dirty="0"/>
              <a:t>않으면 모든 </a:t>
            </a:r>
            <a:r>
              <a:rPr lang="ko-KR" altLang="en-US" dirty="0" err="1"/>
              <a:t>피연산자는</a:t>
            </a:r>
            <a:r>
              <a:rPr lang="ko-KR" altLang="en-US" dirty="0"/>
              <a:t> </a:t>
            </a:r>
            <a:r>
              <a:rPr lang="en-US" altLang="ko-KR" dirty="0" err="1"/>
              <a:t>int</a:t>
            </a:r>
            <a:r>
              <a:rPr lang="ko-KR" altLang="en-US" dirty="0"/>
              <a:t>형으로 변환된다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555" y="4658111"/>
            <a:ext cx="6578825" cy="1444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82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41016" y="2095098"/>
            <a:ext cx="8229600" cy="117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강제적인 </a:t>
            </a:r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208" y="3589409"/>
            <a:ext cx="6118042" cy="199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9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51" y="1801813"/>
            <a:ext cx="7837497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583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클래스의 정의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52569"/>
            <a:ext cx="9044105" cy="3222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711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연산자의 우선순위</a:t>
            </a:r>
            <a:endParaRPr lang="ko-KR" alt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53" y="5205684"/>
            <a:ext cx="2526907" cy="151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441" y="1579085"/>
            <a:ext cx="6052337" cy="362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99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동일한 우선 순위의 연산이 있는 경우에 무엇을 먼저 수행하느냐에 </a:t>
            </a:r>
            <a:r>
              <a:rPr lang="ko-KR" altLang="en-US" dirty="0" smtClean="0"/>
              <a:t>대한 규칙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결합 규칙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54" y="2752936"/>
            <a:ext cx="340995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400" y="2810085"/>
            <a:ext cx="358140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x*</a:t>
            </a:r>
            <a:r>
              <a:rPr lang="en-US" altLang="ko-KR" dirty="0" err="1" smtClean="0"/>
              <a:t>x+b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x+c</a:t>
            </a:r>
            <a:r>
              <a:rPr lang="en-US" altLang="ko-KR" dirty="0" smtClean="0"/>
              <a:t> </a:t>
            </a:r>
            <a:r>
              <a:rPr lang="ko-KR" altLang="en-US" dirty="0"/>
              <a:t>식의 근을 </a:t>
            </a:r>
            <a:r>
              <a:rPr lang="ko-KR" altLang="en-US" dirty="0" smtClean="0"/>
              <a:t>계산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LAB: </a:t>
            </a:r>
            <a:r>
              <a:rPr lang="en-US" altLang="ko-KR" b="0" dirty="0"/>
              <a:t>2</a:t>
            </a:r>
            <a:r>
              <a:rPr lang="ko-KR" altLang="en-US" b="0" dirty="0"/>
              <a:t>차 방정식의 근을 </a:t>
            </a:r>
            <a:r>
              <a:rPr lang="ko-KR" altLang="en-US" b="0" dirty="0" smtClean="0"/>
              <a:t>계산</a:t>
            </a:r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84" y="2377626"/>
            <a:ext cx="3089387" cy="259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888" y="5144915"/>
            <a:ext cx="6801398" cy="105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267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63" y="1426455"/>
            <a:ext cx="6926783" cy="5152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458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자바에서 문자열</a:t>
            </a:r>
            <a:r>
              <a:rPr lang="en-US" altLang="ko-KR" b="1" dirty="0"/>
              <a:t>(string)</a:t>
            </a:r>
            <a:r>
              <a:rPr lang="ko-KR" altLang="en-US" dirty="0"/>
              <a:t>은 문자들의 모임이다</a:t>
            </a:r>
            <a:r>
              <a:rPr lang="en-US" altLang="ko-KR" dirty="0"/>
              <a:t>. </a:t>
            </a:r>
            <a:r>
              <a:rPr lang="ko-KR" altLang="en-US" dirty="0"/>
              <a:t>예를 들어서 문자열 “</a:t>
            </a:r>
            <a:r>
              <a:rPr lang="en-US" altLang="ko-KR" dirty="0"/>
              <a:t>Hello”</a:t>
            </a:r>
            <a:r>
              <a:rPr lang="ko-KR" altLang="en-US" dirty="0"/>
              <a:t>는 </a:t>
            </a:r>
            <a:r>
              <a:rPr lang="en-US" altLang="ko-KR" dirty="0"/>
              <a:t>H, e, </a:t>
            </a:r>
            <a:r>
              <a:rPr lang="en-US" altLang="ko-KR" dirty="0" smtClean="0"/>
              <a:t>l, l</a:t>
            </a:r>
            <a:r>
              <a:rPr lang="en-US" altLang="ko-KR" dirty="0"/>
              <a:t>, o </a:t>
            </a:r>
            <a:r>
              <a:rPr lang="ko-KR" altLang="en-US" dirty="0"/>
              <a:t>등의 </a:t>
            </a:r>
            <a:r>
              <a:rPr lang="en-US" altLang="ko-KR" dirty="0"/>
              <a:t>5</a:t>
            </a:r>
            <a:r>
              <a:rPr lang="ko-KR" altLang="en-US" dirty="0"/>
              <a:t>개의 유니코드 문자로 구성되어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 smtClean="0"/>
              <a:t>String </a:t>
            </a:r>
            <a:r>
              <a:rPr lang="ko-KR" altLang="en-US" dirty="0"/>
              <a:t>클래스가 제공된다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구름 3"/>
          <p:cNvSpPr/>
          <p:nvPr/>
        </p:nvSpPr>
        <p:spPr>
          <a:xfrm>
            <a:off x="1947482" y="3617140"/>
            <a:ext cx="5154627" cy="218485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정육면체 4"/>
          <p:cNvSpPr/>
          <p:nvPr/>
        </p:nvSpPr>
        <p:spPr>
          <a:xfrm>
            <a:off x="3316384" y="4438482"/>
            <a:ext cx="639271" cy="542167"/>
          </a:xfrm>
          <a:prstGeom prst="cube">
            <a:avLst/>
          </a:prstGeom>
          <a:solidFill>
            <a:srgbClr val="FFFF99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‘H’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정육면체 5"/>
          <p:cNvSpPr/>
          <p:nvPr/>
        </p:nvSpPr>
        <p:spPr>
          <a:xfrm>
            <a:off x="3826182" y="4438482"/>
            <a:ext cx="639271" cy="542167"/>
          </a:xfrm>
          <a:prstGeom prst="cube">
            <a:avLst/>
          </a:prstGeom>
          <a:solidFill>
            <a:srgbClr val="FFFF99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‘e’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정육면체 8"/>
          <p:cNvSpPr/>
          <p:nvPr/>
        </p:nvSpPr>
        <p:spPr>
          <a:xfrm>
            <a:off x="4313053" y="4438482"/>
            <a:ext cx="639271" cy="542167"/>
          </a:xfrm>
          <a:prstGeom prst="cube">
            <a:avLst/>
          </a:prstGeom>
          <a:solidFill>
            <a:srgbClr val="FFFF99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‘l’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정육면체 9"/>
          <p:cNvSpPr/>
          <p:nvPr/>
        </p:nvSpPr>
        <p:spPr>
          <a:xfrm>
            <a:off x="4832292" y="4438481"/>
            <a:ext cx="639271" cy="542167"/>
          </a:xfrm>
          <a:prstGeom prst="cube">
            <a:avLst/>
          </a:prstGeom>
          <a:solidFill>
            <a:srgbClr val="FFFF99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‘l’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정육면체 10"/>
          <p:cNvSpPr/>
          <p:nvPr/>
        </p:nvSpPr>
        <p:spPr>
          <a:xfrm>
            <a:off x="5342090" y="4438481"/>
            <a:ext cx="639271" cy="542167"/>
          </a:xfrm>
          <a:prstGeom prst="cube">
            <a:avLst/>
          </a:prstGeom>
          <a:solidFill>
            <a:srgbClr val="FFFF99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‘o’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23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문자열 프로그램</a:t>
            </a:r>
            <a:endParaRPr lang="ko-KR" altLang="en-US" dirty="0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82508"/>
            <a:ext cx="8229600" cy="3964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설명선 2 3"/>
          <p:cNvSpPr/>
          <p:nvPr/>
        </p:nvSpPr>
        <p:spPr>
          <a:xfrm>
            <a:off x="5810082" y="1812617"/>
            <a:ext cx="3333918" cy="42483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08690"/>
              <a:gd name="adj6" fmla="val -10502"/>
            </a:avLst>
          </a:prstGeom>
          <a:solidFill>
            <a:srgbClr val="FF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+ </a:t>
            </a:r>
            <a:r>
              <a:rPr lang="ko-KR" altLang="en-US" sz="1400" dirty="0" smtClean="0">
                <a:solidFill>
                  <a:schemeClr val="tx1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연산자로 문자열을 합칠 수 있다</a:t>
            </a:r>
            <a:r>
              <a:rPr lang="en-US" altLang="ko-KR" sz="1400" dirty="0" smtClean="0">
                <a:solidFill>
                  <a:schemeClr val="tx1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MD개성체" panose="02020603020101020101" pitchFamily="18" charset="-127"/>
              <a:ea typeface="MD개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83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Scanner</a:t>
            </a:r>
            <a:r>
              <a:rPr lang="ko-KR" altLang="en-US" dirty="0" smtClean="0"/>
              <a:t> 클래스를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사용자로부터 값을 </a:t>
            </a:r>
            <a:r>
              <a:rPr lang="ko-KR" altLang="en-US" dirty="0" err="1" smtClean="0"/>
              <a:t>입력받으려면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0259" y="2459978"/>
            <a:ext cx="8197232" cy="262991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import </a:t>
            </a:r>
            <a:r>
              <a:rPr lang="en-US" altLang="ko-KR" dirty="0" err="1"/>
              <a:t>java.util</a:t>
            </a:r>
            <a:r>
              <a:rPr lang="en-US" altLang="ko-KR" dirty="0"/>
              <a:t>.*;		// Scanner </a:t>
            </a:r>
            <a:r>
              <a:rPr lang="ko-KR" altLang="en-US" dirty="0"/>
              <a:t>클래스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Scanner </a:t>
            </a:r>
            <a:r>
              <a:rPr lang="en-US" altLang="ko-KR" dirty="0"/>
              <a:t>input = </a:t>
            </a:r>
            <a:r>
              <a:rPr lang="en-US" altLang="ko-KR" b="1" dirty="0"/>
              <a:t>new</a:t>
            </a:r>
            <a:r>
              <a:rPr lang="en-US" altLang="ko-KR" dirty="0"/>
              <a:t> Scanner(</a:t>
            </a:r>
            <a:r>
              <a:rPr lang="en-US" altLang="ko-KR" dirty="0" err="1"/>
              <a:t>System.in</a:t>
            </a:r>
            <a:r>
              <a:rPr lang="en-US" altLang="ko-KR" dirty="0" smtClean="0"/>
              <a:t>);</a:t>
            </a:r>
          </a:p>
          <a:p>
            <a:endParaRPr lang="en-US" altLang="ko-KR" dirty="0"/>
          </a:p>
          <a:p>
            <a:r>
              <a:rPr lang="en-US" altLang="ko-KR" dirty="0" err="1"/>
              <a:t>System.out.print</a:t>
            </a:r>
            <a:r>
              <a:rPr lang="en-US" altLang="ko-KR" dirty="0"/>
              <a:t>("</a:t>
            </a:r>
            <a:r>
              <a:rPr lang="ko-KR" altLang="en-US" b="1" i="1" dirty="0"/>
              <a:t>문장을 입력하시오</a:t>
            </a:r>
            <a:r>
              <a:rPr lang="en-US" altLang="ko-KR" b="1" i="1" dirty="0"/>
              <a:t>: "</a:t>
            </a:r>
            <a:r>
              <a:rPr lang="en-US" altLang="ko-KR" dirty="0"/>
              <a:t>);</a:t>
            </a:r>
            <a:endParaRPr lang="ko-KR" altLang="en-US" dirty="0"/>
          </a:p>
          <a:p>
            <a:r>
              <a:rPr lang="en-US" altLang="ko-KR" dirty="0"/>
              <a:t>String line = </a:t>
            </a:r>
            <a:r>
              <a:rPr lang="en-US" altLang="ko-KR" dirty="0" err="1"/>
              <a:t>input.nextLine</a:t>
            </a:r>
            <a:r>
              <a:rPr lang="en-US" altLang="ko-KR" dirty="0"/>
              <a:t>();	</a:t>
            </a:r>
            <a:r>
              <a:rPr lang="en-US" altLang="ko-KR" dirty="0" smtClean="0"/>
              <a:t>// </a:t>
            </a:r>
            <a:r>
              <a:rPr lang="ko-KR" altLang="en-US" dirty="0"/>
              <a:t>한 줄을 읽는다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761" y="4547724"/>
            <a:ext cx="1700662" cy="197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611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/>
              <a:t>import </a:t>
            </a:r>
            <a:r>
              <a:rPr lang="ko-KR" altLang="en-US" sz="3600" smtClean="0"/>
              <a:t>문장 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u="sng" smtClean="0">
                <a:solidFill>
                  <a:schemeClr val="tx2"/>
                </a:solidFill>
              </a:rPr>
              <a:t>import</a:t>
            </a:r>
            <a:r>
              <a:rPr lang="en-US" altLang="ko-KR" u="sng" smtClean="0"/>
              <a:t> java.util.Scanner; // Scanner </a:t>
            </a:r>
            <a:r>
              <a:rPr lang="ko-KR" altLang="en-US" u="sng" smtClean="0"/>
              <a:t>클래스 포함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Scanner </a:t>
            </a:r>
            <a:r>
              <a:rPr lang="ko-KR" altLang="en-US" smtClean="0"/>
              <a:t>클래스를 포함시키는 문장</a:t>
            </a:r>
          </a:p>
          <a:p>
            <a:pPr eaLnBrk="1" hangingPunct="1"/>
            <a:r>
              <a:rPr lang="en-US" altLang="ko-KR" smtClean="0"/>
              <a:t>Scanner</a:t>
            </a:r>
            <a:r>
              <a:rPr lang="ko-KR" altLang="en-US" smtClean="0"/>
              <a:t>는 자바 클래스 라이브러리</a:t>
            </a:r>
            <a:r>
              <a:rPr lang="en-US" altLang="ko-KR" smtClean="0"/>
              <a:t>(Java Class Library)</a:t>
            </a:r>
            <a:r>
              <a:rPr lang="ko-KR" altLang="en-US" smtClean="0"/>
              <a:t>의 일종</a:t>
            </a:r>
          </a:p>
          <a:p>
            <a:pPr eaLnBrk="1" hangingPunct="1"/>
            <a:r>
              <a:rPr lang="en-US" altLang="ko-KR" smtClean="0"/>
              <a:t>Scanner</a:t>
            </a:r>
            <a:r>
              <a:rPr lang="ko-KR" altLang="en-US" smtClean="0"/>
              <a:t>는 입력을 받을 때 사용</a:t>
            </a:r>
          </a:p>
        </p:txBody>
      </p:sp>
    </p:spTree>
    <p:extLst>
      <p:ext uri="{BB962C8B-B14F-4D97-AF65-F5344CB8AC3E}">
        <p14:creationId xmlns:p14="http://schemas.microsoft.com/office/powerpoint/2010/main" val="407475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46213" y="420786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b="0" dirty="0"/>
              <a:t>사용자로부터 받은 </a:t>
            </a:r>
            <a:r>
              <a:rPr lang="en-US" altLang="ko-KR" b="0" dirty="0"/>
              <a:t>2</a:t>
            </a:r>
            <a:r>
              <a:rPr lang="ko-KR" altLang="en-US" b="0" dirty="0"/>
              <a:t>개의 정수 더하기</a:t>
            </a:r>
            <a:endParaRPr lang="ko-KR" altLang="en-US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15622"/>
            <a:ext cx="8229600" cy="149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03" y="1359462"/>
            <a:ext cx="1700662" cy="197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063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97" y="2372484"/>
            <a:ext cx="6275788" cy="4485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00" y="514467"/>
            <a:ext cx="7209929" cy="199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48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소스 </a:t>
            </a:r>
            <a:r>
              <a:rPr lang="ko-KR" altLang="en-US" dirty="0"/>
              <a:t>안에 </a:t>
            </a:r>
            <a:r>
              <a:rPr lang="en-US" altLang="ko-KR" dirty="0"/>
              <a:t>public </a:t>
            </a:r>
            <a:r>
              <a:rPr lang="ko-KR" altLang="en-US" dirty="0"/>
              <a:t>클래스가 있다면 반드시 소스 파일의 이름은 </a:t>
            </a:r>
            <a:r>
              <a:rPr lang="en-US" altLang="ko-KR" dirty="0"/>
              <a:t>public </a:t>
            </a:r>
            <a:r>
              <a:rPr lang="ko-KR" altLang="en-US" dirty="0"/>
              <a:t>클래스의 이름과 일치하여야 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하나의 </a:t>
            </a:r>
            <a:r>
              <a:rPr lang="ko-KR" altLang="en-US" dirty="0"/>
              <a:t>소스 파일 안에 </a:t>
            </a:r>
            <a:r>
              <a:rPr lang="en-US" altLang="ko-KR" dirty="0"/>
              <a:t>public </a:t>
            </a:r>
            <a:r>
              <a:rPr lang="ko-KR" altLang="en-US" dirty="0"/>
              <a:t>클래스가 </a:t>
            </a:r>
            <a:r>
              <a:rPr lang="en-US" altLang="ko-KR" dirty="0"/>
              <a:t>2</a:t>
            </a:r>
            <a:r>
              <a:rPr lang="ko-KR" altLang="en-US" dirty="0"/>
              <a:t>개 이상 있으면 컴파일 오류가 발생한다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 파일과 클래스 이름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486" y="3633619"/>
            <a:ext cx="58578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타원 3"/>
          <p:cNvSpPr/>
          <p:nvPr/>
        </p:nvSpPr>
        <p:spPr>
          <a:xfrm>
            <a:off x="1302818" y="3536219"/>
            <a:ext cx="1108609" cy="3398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952245" y="3793816"/>
            <a:ext cx="1108609" cy="3398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3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LAB: </a:t>
            </a:r>
            <a:r>
              <a:rPr lang="ko-KR" altLang="en-US" b="0" dirty="0"/>
              <a:t>원의 면적 계산하기</a:t>
            </a:r>
            <a:endParaRPr lang="ko-KR" alt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26417"/>
            <a:ext cx="8229600" cy="3876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275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SOLUTION</a:t>
            </a:r>
            <a:endParaRPr lang="ko-KR" altLang="en-US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12" y="1801813"/>
            <a:ext cx="6426175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56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LAB: </a:t>
            </a:r>
            <a:r>
              <a:rPr lang="ko-KR" altLang="en-US" b="0" dirty="0"/>
              <a:t>직사각형의 둘레와 면적 계산하기</a:t>
            </a:r>
            <a:endParaRPr lang="ko-KR" altLang="en-US" dirty="0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18117"/>
            <a:ext cx="8229600" cy="3293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62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SOLUTION</a:t>
            </a:r>
            <a:endParaRPr lang="ko-KR" altLang="en-US" dirty="0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84" y="757727"/>
            <a:ext cx="7468949" cy="6031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13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 smtClean="0"/>
              <a:t>Q &amp; A</a:t>
            </a:r>
          </a:p>
        </p:txBody>
      </p:sp>
      <p:pic>
        <p:nvPicPr>
          <p:cNvPr id="74755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18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메소드</a:t>
            </a:r>
            <a:r>
              <a:rPr lang="en-US" altLang="ko-KR" b="1" dirty="0"/>
              <a:t>(method)</a:t>
            </a:r>
            <a:r>
              <a:rPr lang="ko-KR" altLang="en-US" dirty="0"/>
              <a:t>는 특정한 작업을 수행하는 코드의 </a:t>
            </a:r>
            <a:r>
              <a:rPr lang="ko-KR" altLang="en-US" dirty="0" smtClean="0"/>
              <a:t>묶음</a:t>
            </a:r>
            <a:endParaRPr lang="en-US" altLang="ko-KR" dirty="0" smtClean="0"/>
          </a:p>
          <a:p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ko-KR" altLang="en-US" dirty="0"/>
              <a:t>외부로부터 입력을 받아서 특정한 작업을 수행하고 작업의 결과를 반환하는 블랙 박스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53" y="3229983"/>
            <a:ext cx="6603101" cy="237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38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메소드의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19" y="2387150"/>
            <a:ext cx="8261253" cy="2875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86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클래스 안에는 여러 개의 </a:t>
            </a:r>
            <a:r>
              <a:rPr lang="ko-KR" altLang="en-US" dirty="0" err="1"/>
              <a:t>메소드가</a:t>
            </a:r>
            <a:r>
              <a:rPr lang="ko-KR" altLang="en-US" dirty="0"/>
              <a:t> 포함될 </a:t>
            </a:r>
            <a:r>
              <a:rPr lang="ko-KR" altLang="en-US" dirty="0" smtClean="0"/>
              <a:t>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하나의 </a:t>
            </a:r>
            <a:r>
              <a:rPr lang="ko-KR" altLang="en-US" dirty="0" err="1"/>
              <a:t>메소드</a:t>
            </a:r>
            <a:r>
              <a:rPr lang="ko-KR" altLang="en-US" dirty="0"/>
              <a:t> 안에는 여러 개의 문장이 포함될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프로그램의 구조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23" y="2824118"/>
            <a:ext cx="8189082" cy="2217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116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4971</TotalTime>
  <Words>752</Words>
  <Application>Microsoft Office PowerPoint</Application>
  <PresentationFormat>화면 슬라이드 쇼(4:3)</PresentationFormat>
  <Paragraphs>180</Paragraphs>
  <Slides>64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64</vt:i4>
      </vt:variant>
    </vt:vector>
  </HeadingPairs>
  <TitlesOfParts>
    <vt:vector size="66" baseType="lpstr">
      <vt:lpstr>1_Crayons</vt:lpstr>
      <vt:lpstr>New_Natural01</vt:lpstr>
      <vt:lpstr>PowerPoint 프레젠테이션</vt:lpstr>
      <vt:lpstr>예제 소스</vt:lpstr>
      <vt:lpstr>예제 소스 설명</vt:lpstr>
      <vt:lpstr>클래스</vt:lpstr>
      <vt:lpstr>클래스의 정의</vt:lpstr>
      <vt:lpstr>소스 파일과 클래스 이름</vt:lpstr>
      <vt:lpstr>메소드</vt:lpstr>
      <vt:lpstr>메소드의 정의</vt:lpstr>
      <vt:lpstr>자바 프로그램의 구조</vt:lpstr>
      <vt:lpstr>main() 메소드 </vt:lpstr>
      <vt:lpstr>문장</vt:lpstr>
      <vt:lpstr>주석</vt:lpstr>
      <vt:lpstr>주석을 붙인 소스</vt:lpstr>
      <vt:lpstr>LAB: 순차적인 프로그램 작성하기</vt:lpstr>
      <vt:lpstr>SOLUTION </vt:lpstr>
      <vt:lpstr>변수</vt:lpstr>
      <vt:lpstr>변수의 필요성</vt:lpstr>
      <vt:lpstr>변수 선언</vt:lpstr>
      <vt:lpstr>자료형</vt:lpstr>
      <vt:lpstr>자료형의 종류</vt:lpstr>
      <vt:lpstr>기초 자료형</vt:lpstr>
      <vt:lpstr>정수형 리터럴</vt:lpstr>
      <vt:lpstr>예제: 빛이 1년 동안 가는 거리</vt:lpstr>
      <vt:lpstr>예제: 반지름이 5.0인 원의 면적을 계산하는 프로그램을 작성</vt:lpstr>
      <vt:lpstr>문자형</vt:lpstr>
      <vt:lpstr>특수문자</vt:lpstr>
      <vt:lpstr>논리형</vt:lpstr>
      <vt:lpstr>변수 초기화 오류</vt:lpstr>
      <vt:lpstr>변수 이름 짓기</vt:lpstr>
      <vt:lpstr>변수의 이름</vt:lpstr>
      <vt:lpstr>변수 이름의 예</vt:lpstr>
      <vt:lpstr>변수 이름 관례</vt:lpstr>
      <vt:lpstr>상수</vt:lpstr>
      <vt:lpstr>상수를 만드는 방법</vt:lpstr>
      <vt:lpstr>LAB: 지구에서 가장 가까운 별까지의 거리 계산하기</vt:lpstr>
      <vt:lpstr>PowerPoint 프레젠테이션</vt:lpstr>
      <vt:lpstr>수식</vt:lpstr>
      <vt:lpstr>대입 연산자</vt:lpstr>
      <vt:lpstr>산술 연산자</vt:lpstr>
      <vt:lpstr>예제: 윤년 검사 프로그램</vt:lpstr>
      <vt:lpstr>중감 연산자</vt:lpstr>
      <vt:lpstr>예제: 증감 연산자</vt:lpstr>
      <vt:lpstr>관계 연산자</vt:lpstr>
      <vt:lpstr>예제: 관계 연산자</vt:lpstr>
      <vt:lpstr>논리 연산자</vt:lpstr>
      <vt:lpstr>예제: 논리 연산자</vt:lpstr>
      <vt:lpstr>형변환</vt:lpstr>
      <vt:lpstr>강제적인 형변환</vt:lpstr>
      <vt:lpstr>예제: 형변환</vt:lpstr>
      <vt:lpstr>연산자의 우선순위</vt:lpstr>
      <vt:lpstr>결합 규칙</vt:lpstr>
      <vt:lpstr>LAB: 2차 방정식의 근을 계산</vt:lpstr>
      <vt:lpstr>PowerPoint 프레젠테이션</vt:lpstr>
      <vt:lpstr>문자열 </vt:lpstr>
      <vt:lpstr>예제: 문자열 프로그램</vt:lpstr>
      <vt:lpstr>사용자로부터 값을 입력받으려면?</vt:lpstr>
      <vt:lpstr>import 문장 </vt:lpstr>
      <vt:lpstr>예제: 사용자로부터 받은 2개의 정수 더하기</vt:lpstr>
      <vt:lpstr>PowerPoint 프레젠테이션</vt:lpstr>
      <vt:lpstr>LAB: 원의 면적 계산하기</vt:lpstr>
      <vt:lpstr>SOLUTION</vt:lpstr>
      <vt:lpstr>LAB: 직사각형의 둘레와 면적 계산하기</vt:lpstr>
      <vt:lpstr>SOLUTION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sec</cp:lastModifiedBy>
  <cp:revision>457</cp:revision>
  <dcterms:created xsi:type="dcterms:W3CDTF">2007-06-29T06:43:39Z</dcterms:created>
  <dcterms:modified xsi:type="dcterms:W3CDTF">2015-11-27T12:58:45Z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